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409" r:id="rId2"/>
    <p:sldId id="396" r:id="rId3"/>
    <p:sldId id="413" r:id="rId4"/>
    <p:sldId id="274" r:id="rId5"/>
    <p:sldId id="265" r:id="rId6"/>
    <p:sldId id="356" r:id="rId7"/>
    <p:sldId id="357" r:id="rId8"/>
    <p:sldId id="336" r:id="rId9"/>
    <p:sldId id="337" r:id="rId10"/>
    <p:sldId id="338" r:id="rId11"/>
    <p:sldId id="339" r:id="rId12"/>
    <p:sldId id="387" r:id="rId13"/>
    <p:sldId id="341" r:id="rId14"/>
    <p:sldId id="364" r:id="rId15"/>
    <p:sldId id="342" r:id="rId16"/>
    <p:sldId id="343" r:id="rId17"/>
    <p:sldId id="344" r:id="rId18"/>
    <p:sldId id="346" r:id="rId19"/>
    <p:sldId id="349" r:id="rId20"/>
    <p:sldId id="350" r:id="rId21"/>
    <p:sldId id="411" r:id="rId22"/>
    <p:sldId id="305" r:id="rId23"/>
    <p:sldId id="308" r:id="rId24"/>
    <p:sldId id="307" r:id="rId25"/>
    <p:sldId id="323" r:id="rId26"/>
    <p:sldId id="373" r:id="rId27"/>
    <p:sldId id="412" r:id="rId28"/>
    <p:sldId id="285" r:id="rId2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383A7C"/>
    <a:srgbClr val="9CBDE6"/>
    <a:srgbClr val="4BACBD"/>
    <a:srgbClr val="FFFF99"/>
    <a:srgbClr val="4F81BD"/>
    <a:srgbClr val="FFFF66"/>
    <a:srgbClr val="9BBB59"/>
    <a:srgbClr val="4BACC6"/>
    <a:srgbClr val="3AA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1494" autoAdjust="0"/>
    <p:restoredTop sz="99650" autoAdjust="0"/>
  </p:normalViewPr>
  <p:slideViewPr>
    <p:cSldViewPr snapToGrid="0">
      <p:cViewPr>
        <p:scale>
          <a:sx n="124" d="100"/>
          <a:sy n="124" d="100"/>
        </p:scale>
        <p:origin x="-12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63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20"/>
      <c:hPercent val="40"/>
      <c:rotY val="4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9.6062992125984556E-2"/>
          <c:y val="2.4962909939287795E-2"/>
          <c:w val="0.87874015748032208"/>
          <c:h val="0.60465116279069764"/>
        </c:manualLayout>
      </c:layout>
      <c:bar3D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F00FF"/>
            </a:solidFill>
            <a:ln w="13915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5.0830544571122309E-3"/>
                  <c:y val="7.2673882409984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448351270407279E-4"/>
                  <c:y val="7.904178430550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9555837514881941E-3"/>
                  <c:y val="8.30146520331526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4406316000357389E-3"/>
                  <c:y val="9.27956038849858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4390659691120803E-3"/>
                  <c:y val="9.6188249079512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0582610555939536E-3"/>
                  <c:y val="9.8346507199749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" sourceLinked="0"/>
            <c:spPr>
              <a:noFill/>
              <a:ln w="25747">
                <a:noFill/>
              </a:ln>
            </c:spPr>
            <c:txPr>
              <a:bodyPr rot="-5400000" vert="horz"/>
              <a:lstStyle/>
              <a:p>
                <a:pPr algn="ctr">
                  <a:defRPr sz="1537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факт 2019</c:v>
                </c:pt>
                <c:pt idx="1">
                  <c:v>факт 2020 </c:v>
                </c:pt>
                <c:pt idx="2">
                  <c:v>факт 2021</c:v>
                </c:pt>
                <c:pt idx="3">
                  <c:v>факт 2022 </c:v>
                </c:pt>
                <c:pt idx="4">
                  <c:v>ожид 2023</c:v>
                </c:pt>
                <c:pt idx="5">
                  <c:v>план 2024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26757</c:v>
                </c:pt>
                <c:pt idx="1">
                  <c:v>27168</c:v>
                </c:pt>
                <c:pt idx="2">
                  <c:v>28312.5</c:v>
                </c:pt>
                <c:pt idx="3">
                  <c:v>34496</c:v>
                </c:pt>
                <c:pt idx="4">
                  <c:v>33381</c:v>
                </c:pt>
                <c:pt idx="5">
                  <c:v>35919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5284480"/>
        <c:axId val="35286016"/>
        <c:axId val="0"/>
      </c:bar3DChart>
      <c:catAx>
        <c:axId val="35284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48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34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352860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286016"/>
        <c:scaling>
          <c:orientation val="minMax"/>
          <c:max val="180000"/>
          <c:min val="0"/>
        </c:scaling>
        <c:delete val="0"/>
        <c:axPos val="l"/>
        <c:majorGridlines>
          <c:spPr>
            <a:ln w="3481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48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34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35284480"/>
        <c:crosses val="autoZero"/>
        <c:crossBetween val="between"/>
      </c:valAx>
      <c:spPr>
        <a:noFill/>
        <a:ln w="2535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8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9548">
          <a:noFill/>
        </a:ln>
      </c:spPr>
    </c:title>
    <c:autoTitleDeleted val="0"/>
    <c:view3D>
      <c:rotX val="15"/>
      <c:rotY val="3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434892620646381"/>
          <c:y val="0.19319843329067674"/>
          <c:w val="0.71765802712160975"/>
          <c:h val="0.55545833578782444"/>
        </c:manualLayout>
      </c:layout>
      <c:pie3DChart>
        <c:varyColors val="1"/>
        <c:ser>
          <c:idx val="2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F00FF"/>
            </a:solidFill>
            <a:ln w="13270">
              <a:solidFill>
                <a:srgbClr val="000000"/>
              </a:solidFill>
              <a:prstDash val="solid"/>
            </a:ln>
          </c:spPr>
          <c:explosion val="43"/>
          <c:dPt>
            <c:idx val="0"/>
            <c:bubble3D val="0"/>
            <c:spPr>
              <a:solidFill>
                <a:srgbClr val="FF0000"/>
              </a:solidFill>
              <a:ln w="13270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FF00"/>
              </a:solidFill>
              <a:ln w="1327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969696"/>
              </a:solidFill>
              <a:ln w="13270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008000"/>
              </a:solidFill>
              <a:ln w="13270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0000FF"/>
              </a:solidFill>
              <a:ln w="1327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8.7140684718890193E-2"/>
                  <c:y val="0.12461558332420504"/>
                </c:manualLayout>
              </c:layout>
              <c:numFmt formatCode="0%" sourceLinked="0"/>
              <c:spPr>
                <a:noFill/>
                <a:ln w="29548">
                  <a:noFill/>
                </a:ln>
              </c:spPr>
              <c:txPr>
                <a:bodyPr/>
                <a:lstStyle/>
                <a:p>
                  <a:pPr>
                    <a:defRPr sz="1401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"/>
                  <c:y val="0.26150379589648082"/>
                </c:manualLayout>
              </c:layout>
              <c:numFmt formatCode="0%" sourceLinked="0"/>
              <c:spPr>
                <a:noFill/>
                <a:ln w="29548">
                  <a:noFill/>
                </a:ln>
              </c:spPr>
              <c:txPr>
                <a:bodyPr/>
                <a:lstStyle/>
                <a:p>
                  <a:pPr>
                    <a:defRPr sz="1401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8.996933832796862E-2"/>
                  <c:y val="-0.26515708700748081"/>
                </c:manualLayout>
              </c:layout>
              <c:numFmt formatCode="0%" sourceLinked="0"/>
              <c:spPr>
                <a:noFill/>
                <a:ln w="29548">
                  <a:noFill/>
                </a:ln>
              </c:spPr>
              <c:txPr>
                <a:bodyPr/>
                <a:lstStyle/>
                <a:p>
                  <a:pPr>
                    <a:defRPr sz="1286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1.9178149390047621E-2"/>
                  <c:y val="-0.22990301502655155"/>
                </c:manualLayout>
              </c:layout>
              <c:numFmt formatCode="0%" sourceLinked="0"/>
              <c:spPr>
                <a:noFill/>
                <a:ln w="29548">
                  <a:noFill/>
                </a:ln>
              </c:spPr>
              <c:txPr>
                <a:bodyPr/>
                <a:lstStyle/>
                <a:p>
                  <a:pPr>
                    <a:defRPr sz="1286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3.2436835384422866E-2"/>
                  <c:y val="-0.18316915368096584"/>
                </c:manualLayout>
              </c:layout>
              <c:numFmt formatCode="0%" sourceLinked="0"/>
              <c:spPr>
                <a:noFill/>
                <a:ln w="29548">
                  <a:noFill/>
                </a:ln>
              </c:spPr>
              <c:txPr>
                <a:bodyPr/>
                <a:lstStyle/>
                <a:p>
                  <a:pPr>
                    <a:defRPr sz="1401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numFmt formatCode="0%" sourceLinked="0"/>
              <c:spPr>
                <a:noFill/>
                <a:ln w="29548">
                  <a:noFill/>
                </a:ln>
              </c:spPr>
              <c:txPr>
                <a:bodyPr/>
                <a:lstStyle/>
                <a:p>
                  <a:pPr>
                    <a:defRPr sz="1471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%" sourceLinked="0"/>
            <c:spPr>
              <a:noFill/>
              <a:ln w="29548">
                <a:noFill/>
              </a:ln>
            </c:spPr>
            <c:txPr>
              <a:bodyPr/>
              <a:lstStyle/>
              <a:p>
                <a:pPr>
                  <a:defRPr sz="1471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13270">
                  <a:solidFill>
                    <a:srgbClr val="000000"/>
                  </a:solidFill>
                  <a:prstDash val="solid"/>
                </a:ln>
              </c:spPr>
            </c:leaderLines>
          </c:dLbls>
          <c:cat>
            <c:strRef>
              <c:f>Sheet1!$B$1:$F$1</c:f>
              <c:strCache>
                <c:ptCount val="5"/>
                <c:pt idx="0">
                  <c:v>Налог на доходы физических лиц</c:v>
                </c:pt>
                <c:pt idx="1">
                  <c:v>Налоги на совокупный доход</c:v>
                </c:pt>
                <c:pt idx="2">
                  <c:v>Налоги на имущество</c:v>
                </c:pt>
                <c:pt idx="3">
                  <c:v>Доходы от использования имущества</c:v>
                </c:pt>
                <c:pt idx="4">
                  <c:v>Прочие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25982</c:v>
                </c:pt>
                <c:pt idx="1">
                  <c:v>1614</c:v>
                </c:pt>
                <c:pt idx="2">
                  <c:v>3035</c:v>
                </c:pt>
                <c:pt idx="3">
                  <c:v>1225</c:v>
                </c:pt>
                <c:pt idx="4">
                  <c:v>4063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3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388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Расходы</a:t>
            </a:r>
            <a:r>
              <a:rPr lang="ru-RU" baseline="0" dirty="0" smtClean="0"/>
              <a:t> всего – 448687,4 тыс. рублей</a:t>
            </a:r>
            <a:endParaRPr lang="ru-RU" dirty="0"/>
          </a:p>
        </c:rich>
      </c:tx>
      <c:layout/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программное направление - 380 606,0 тыс.рублей</c:v>
                </c:pt>
                <c:pt idx="1">
                  <c:v>непрограммное направление - 68081,4 тыс. рублей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380606</c:v>
                </c:pt>
                <c:pt idx="1">
                  <c:v>68081.399999999994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5D9FBB-A5E4-44DD-8B00-E4306EA7D6F7}" type="doc">
      <dgm:prSet loTypeId="urn:microsoft.com/office/officeart/2005/8/layout/orgChart1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AEBFAFA1-B42D-4B23-989B-9507BC28BB97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Дотации </a:t>
          </a:r>
        </a:p>
        <a:p>
          <a:pPr>
            <a:spcAft>
              <a:spcPts val="0"/>
            </a:spcAft>
          </a:pP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119302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471AC5D-39E5-42C9-892D-9D838FBC524E}" type="parTrans" cxnId="{8A6D020D-65A3-443E-9609-BA06068D270F}">
      <dgm:prSet/>
      <dgm:spPr/>
      <dgm:t>
        <a:bodyPr/>
        <a:lstStyle/>
        <a:p>
          <a:endParaRPr lang="ru-RU"/>
        </a:p>
      </dgm:t>
    </dgm:pt>
    <dgm:pt modelId="{199CFC86-54D1-4EAF-B955-02C5CCB1C6AC}" type="sibTrans" cxnId="{8A6D020D-65A3-443E-9609-BA06068D270F}">
      <dgm:prSet/>
      <dgm:spPr/>
      <dgm:t>
        <a:bodyPr/>
        <a:lstStyle/>
        <a:p>
          <a:endParaRPr lang="ru-RU"/>
        </a:p>
      </dgm:t>
    </dgm:pt>
    <dgm:pt modelId="{E732A0D6-21B5-4DB3-A93D-54A991D6B3D3}">
      <dgm:prSet phldrT="[Текст]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Дотации на выравнивание бюджетной обеспеченности – </a:t>
          </a:r>
        </a:p>
        <a:p>
          <a:pPr>
            <a:spcAft>
              <a:spcPts val="0"/>
            </a:spcAft>
          </a:pP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119178 </a:t>
          </a:r>
          <a:r>
            <a: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руб.</a:t>
          </a:r>
          <a:endParaRPr lang="ru-RU" dirty="0">
            <a:solidFill>
              <a:schemeClr val="tx1"/>
            </a:solidFill>
          </a:endParaRPr>
        </a:p>
      </dgm:t>
    </dgm:pt>
    <dgm:pt modelId="{4DB91A08-93A5-4A9A-A736-CB9FB3DB35C9}" type="parTrans" cxnId="{D776FC58-5CE5-42DD-880B-5A2C505226D3}">
      <dgm:prSet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D2744289-A1DE-48A3-9A05-87CCC93F7474}" type="sibTrans" cxnId="{D776FC58-5CE5-42DD-880B-5A2C505226D3}">
      <dgm:prSet/>
      <dgm:spPr/>
      <dgm:t>
        <a:bodyPr/>
        <a:lstStyle/>
        <a:p>
          <a:endParaRPr lang="ru-RU"/>
        </a:p>
      </dgm:t>
    </dgm:pt>
    <dgm:pt modelId="{DC44E802-7B1B-4CE9-B2E7-616085113A9A}">
      <dgm:prSet phldrT="[Текст]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dirty="0" smtClean="0">
              <a:solidFill>
                <a:schemeClr val="tx1"/>
              </a:solidFill>
            </a:rPr>
            <a:t>Дотации на поддержку мер по обеспечению сбалансированности – 124,0 тыс. руб.</a:t>
          </a:r>
          <a:endParaRPr lang="ru-RU" dirty="0">
            <a:solidFill>
              <a:schemeClr val="tx1"/>
            </a:solidFill>
          </a:endParaRPr>
        </a:p>
      </dgm:t>
    </dgm:pt>
    <dgm:pt modelId="{172E193A-2E27-4341-BC54-30B13A62F100}" type="parTrans" cxnId="{2F311ABE-08F6-4BD5-8194-02A9C274EA2A}">
      <dgm:prSet/>
      <dgm:spPr/>
      <dgm:t>
        <a:bodyPr/>
        <a:lstStyle/>
        <a:p>
          <a:endParaRPr lang="ru-RU"/>
        </a:p>
      </dgm:t>
    </dgm:pt>
    <dgm:pt modelId="{02A9D7F4-E8DE-48F8-B016-EDB33801CB92}" type="sibTrans" cxnId="{2F311ABE-08F6-4BD5-8194-02A9C274EA2A}">
      <dgm:prSet/>
      <dgm:spPr/>
      <dgm:t>
        <a:bodyPr/>
        <a:lstStyle/>
        <a:p>
          <a:endParaRPr lang="ru-RU"/>
        </a:p>
      </dgm:t>
    </dgm:pt>
    <dgm:pt modelId="{8A9345D9-3298-429B-A89E-28919E7CEFF9}" type="pres">
      <dgm:prSet presAssocID="{4E5D9FBB-A5E4-44DD-8B00-E4306EA7D6F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87D06CA-C77A-451E-A7AB-7706E067A183}" type="pres">
      <dgm:prSet presAssocID="{AEBFAFA1-B42D-4B23-989B-9507BC28BB97}" presName="hierRoot1" presStyleCnt="0">
        <dgm:presLayoutVars>
          <dgm:hierBranch val="init"/>
        </dgm:presLayoutVars>
      </dgm:prSet>
      <dgm:spPr/>
    </dgm:pt>
    <dgm:pt modelId="{B9B4529E-5C14-4FD3-8C35-7F2BDD816C58}" type="pres">
      <dgm:prSet presAssocID="{AEBFAFA1-B42D-4B23-989B-9507BC28BB97}" presName="rootComposite1" presStyleCnt="0"/>
      <dgm:spPr/>
    </dgm:pt>
    <dgm:pt modelId="{C42DAF7F-F68F-468F-91E5-EE5F34554272}" type="pres">
      <dgm:prSet presAssocID="{AEBFAFA1-B42D-4B23-989B-9507BC28BB97}" presName="rootText1" presStyleLbl="node0" presStyleIdx="0" presStyleCnt="1" custLinFactNeighborX="-12" custLinFactNeighborY="-418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4C6193-164E-42F3-B5FA-221B6E4064BC}" type="pres">
      <dgm:prSet presAssocID="{AEBFAFA1-B42D-4B23-989B-9507BC28BB9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61AA31A-5E79-4AA7-BFFC-802804F1AF17}" type="pres">
      <dgm:prSet presAssocID="{AEBFAFA1-B42D-4B23-989B-9507BC28BB97}" presName="hierChild2" presStyleCnt="0"/>
      <dgm:spPr/>
    </dgm:pt>
    <dgm:pt modelId="{B7C42585-6776-4129-B69E-7A437AFC93E5}" type="pres">
      <dgm:prSet presAssocID="{4DB91A08-93A5-4A9A-A736-CB9FB3DB35C9}" presName="Name37" presStyleLbl="parChTrans1D2" presStyleIdx="0" presStyleCnt="2"/>
      <dgm:spPr/>
      <dgm:t>
        <a:bodyPr/>
        <a:lstStyle/>
        <a:p>
          <a:endParaRPr lang="ru-RU"/>
        </a:p>
      </dgm:t>
    </dgm:pt>
    <dgm:pt modelId="{4FB64746-37E3-4955-9E82-D45AECEB3C5C}" type="pres">
      <dgm:prSet presAssocID="{E732A0D6-21B5-4DB3-A93D-54A991D6B3D3}" presName="hierRoot2" presStyleCnt="0">
        <dgm:presLayoutVars>
          <dgm:hierBranch val="init"/>
        </dgm:presLayoutVars>
      </dgm:prSet>
      <dgm:spPr/>
    </dgm:pt>
    <dgm:pt modelId="{93280607-0189-40D6-930C-8938DC7F4B0E}" type="pres">
      <dgm:prSet presAssocID="{E732A0D6-21B5-4DB3-A93D-54A991D6B3D3}" presName="rootComposite" presStyleCnt="0"/>
      <dgm:spPr/>
    </dgm:pt>
    <dgm:pt modelId="{BF7C578D-BE07-4588-A4F5-3634F3F7D545}" type="pres">
      <dgm:prSet presAssocID="{E732A0D6-21B5-4DB3-A93D-54A991D6B3D3}" presName="rootText" presStyleLbl="node2" presStyleIdx="0" presStyleCnt="2" custLinFactNeighborX="-12" custLinFactNeighborY="-413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438129-86FE-4D01-9AFE-1F116BE77068}" type="pres">
      <dgm:prSet presAssocID="{E732A0D6-21B5-4DB3-A93D-54A991D6B3D3}" presName="rootConnector" presStyleLbl="node2" presStyleIdx="0" presStyleCnt="2"/>
      <dgm:spPr/>
      <dgm:t>
        <a:bodyPr/>
        <a:lstStyle/>
        <a:p>
          <a:endParaRPr lang="ru-RU"/>
        </a:p>
      </dgm:t>
    </dgm:pt>
    <dgm:pt modelId="{E2F985A1-5200-4448-9CF9-C1C368320AD6}" type="pres">
      <dgm:prSet presAssocID="{E732A0D6-21B5-4DB3-A93D-54A991D6B3D3}" presName="hierChild4" presStyleCnt="0"/>
      <dgm:spPr/>
    </dgm:pt>
    <dgm:pt modelId="{59FCC3D9-BF73-4705-973E-E79EF6AD3D6F}" type="pres">
      <dgm:prSet presAssocID="{E732A0D6-21B5-4DB3-A93D-54A991D6B3D3}" presName="hierChild5" presStyleCnt="0"/>
      <dgm:spPr/>
    </dgm:pt>
    <dgm:pt modelId="{ED3513CD-B9DB-4402-BE16-F68B4E08A2A2}" type="pres">
      <dgm:prSet presAssocID="{172E193A-2E27-4341-BC54-30B13A62F100}" presName="Name37" presStyleLbl="parChTrans1D2" presStyleIdx="1" presStyleCnt="2"/>
      <dgm:spPr/>
      <dgm:t>
        <a:bodyPr/>
        <a:lstStyle/>
        <a:p>
          <a:endParaRPr lang="ru-RU"/>
        </a:p>
      </dgm:t>
    </dgm:pt>
    <dgm:pt modelId="{7B737EE6-AD0B-49C5-BF78-61235B4A5438}" type="pres">
      <dgm:prSet presAssocID="{DC44E802-7B1B-4CE9-B2E7-616085113A9A}" presName="hierRoot2" presStyleCnt="0">
        <dgm:presLayoutVars>
          <dgm:hierBranch val="init"/>
        </dgm:presLayoutVars>
      </dgm:prSet>
      <dgm:spPr/>
    </dgm:pt>
    <dgm:pt modelId="{A5F2BD7A-9A4E-428E-9EFC-C1A3972FDCEC}" type="pres">
      <dgm:prSet presAssocID="{DC44E802-7B1B-4CE9-B2E7-616085113A9A}" presName="rootComposite" presStyleCnt="0"/>
      <dgm:spPr/>
    </dgm:pt>
    <dgm:pt modelId="{1B4E2AFA-AA82-4623-83CA-959ADFDC745E}" type="pres">
      <dgm:prSet presAssocID="{DC44E802-7B1B-4CE9-B2E7-616085113A9A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7196DAF-BBCC-4328-8A03-10593242C98F}" type="pres">
      <dgm:prSet presAssocID="{DC44E802-7B1B-4CE9-B2E7-616085113A9A}" presName="rootConnector" presStyleLbl="node2" presStyleIdx="1" presStyleCnt="2"/>
      <dgm:spPr/>
      <dgm:t>
        <a:bodyPr/>
        <a:lstStyle/>
        <a:p>
          <a:endParaRPr lang="ru-RU"/>
        </a:p>
      </dgm:t>
    </dgm:pt>
    <dgm:pt modelId="{912A0841-8E3F-4614-971B-7041B98D0785}" type="pres">
      <dgm:prSet presAssocID="{DC44E802-7B1B-4CE9-B2E7-616085113A9A}" presName="hierChild4" presStyleCnt="0"/>
      <dgm:spPr/>
    </dgm:pt>
    <dgm:pt modelId="{BAEBCD33-3FB7-43A3-A7D2-FF4C8A990432}" type="pres">
      <dgm:prSet presAssocID="{DC44E802-7B1B-4CE9-B2E7-616085113A9A}" presName="hierChild5" presStyleCnt="0"/>
      <dgm:spPr/>
    </dgm:pt>
    <dgm:pt modelId="{CC29F4A1-C773-425C-A325-4664DF34B8E5}" type="pres">
      <dgm:prSet presAssocID="{AEBFAFA1-B42D-4B23-989B-9507BC28BB97}" presName="hierChild3" presStyleCnt="0"/>
      <dgm:spPr/>
    </dgm:pt>
  </dgm:ptLst>
  <dgm:cxnLst>
    <dgm:cxn modelId="{2F311ABE-08F6-4BD5-8194-02A9C274EA2A}" srcId="{AEBFAFA1-B42D-4B23-989B-9507BC28BB97}" destId="{DC44E802-7B1B-4CE9-B2E7-616085113A9A}" srcOrd="1" destOrd="0" parTransId="{172E193A-2E27-4341-BC54-30B13A62F100}" sibTransId="{02A9D7F4-E8DE-48F8-B016-EDB33801CB92}"/>
    <dgm:cxn modelId="{7741ADB5-4B9A-410E-8C1F-C7AD08C756B1}" type="presOf" srcId="{E732A0D6-21B5-4DB3-A93D-54A991D6B3D3}" destId="{BF7C578D-BE07-4588-A4F5-3634F3F7D545}" srcOrd="0" destOrd="0" presId="urn:microsoft.com/office/officeart/2005/8/layout/orgChart1"/>
    <dgm:cxn modelId="{4E288583-D38D-4E58-B6AD-47452378E701}" type="presOf" srcId="{DC44E802-7B1B-4CE9-B2E7-616085113A9A}" destId="{1B4E2AFA-AA82-4623-83CA-959ADFDC745E}" srcOrd="0" destOrd="0" presId="urn:microsoft.com/office/officeart/2005/8/layout/orgChart1"/>
    <dgm:cxn modelId="{D776FC58-5CE5-42DD-880B-5A2C505226D3}" srcId="{AEBFAFA1-B42D-4B23-989B-9507BC28BB97}" destId="{E732A0D6-21B5-4DB3-A93D-54A991D6B3D3}" srcOrd="0" destOrd="0" parTransId="{4DB91A08-93A5-4A9A-A736-CB9FB3DB35C9}" sibTransId="{D2744289-A1DE-48A3-9A05-87CCC93F7474}"/>
    <dgm:cxn modelId="{AC6D6400-E3A7-4D75-A537-2DE63E7FDE66}" type="presOf" srcId="{E732A0D6-21B5-4DB3-A93D-54A991D6B3D3}" destId="{46438129-86FE-4D01-9AFE-1F116BE77068}" srcOrd="1" destOrd="0" presId="urn:microsoft.com/office/officeart/2005/8/layout/orgChart1"/>
    <dgm:cxn modelId="{88D5F5BC-0AC5-4C13-8AAE-86A355A72027}" type="presOf" srcId="{172E193A-2E27-4341-BC54-30B13A62F100}" destId="{ED3513CD-B9DB-4402-BE16-F68B4E08A2A2}" srcOrd="0" destOrd="0" presId="urn:microsoft.com/office/officeart/2005/8/layout/orgChart1"/>
    <dgm:cxn modelId="{8A6D020D-65A3-443E-9609-BA06068D270F}" srcId="{4E5D9FBB-A5E4-44DD-8B00-E4306EA7D6F7}" destId="{AEBFAFA1-B42D-4B23-989B-9507BC28BB97}" srcOrd="0" destOrd="0" parTransId="{D471AC5D-39E5-42C9-892D-9D838FBC524E}" sibTransId="{199CFC86-54D1-4EAF-B955-02C5CCB1C6AC}"/>
    <dgm:cxn modelId="{614C6692-8F80-4EE5-B6F7-26260533BF1B}" type="presOf" srcId="{AEBFAFA1-B42D-4B23-989B-9507BC28BB97}" destId="{234C6193-164E-42F3-B5FA-221B6E4064BC}" srcOrd="1" destOrd="0" presId="urn:microsoft.com/office/officeart/2005/8/layout/orgChart1"/>
    <dgm:cxn modelId="{62D87009-DBEC-4ED6-9B31-12C25CAB6A04}" type="presOf" srcId="{AEBFAFA1-B42D-4B23-989B-9507BC28BB97}" destId="{C42DAF7F-F68F-468F-91E5-EE5F34554272}" srcOrd="0" destOrd="0" presId="urn:microsoft.com/office/officeart/2005/8/layout/orgChart1"/>
    <dgm:cxn modelId="{B07EA9CC-FDB5-44F4-9580-8122A7F79ACA}" type="presOf" srcId="{DC44E802-7B1B-4CE9-B2E7-616085113A9A}" destId="{A7196DAF-BBCC-4328-8A03-10593242C98F}" srcOrd="1" destOrd="0" presId="urn:microsoft.com/office/officeart/2005/8/layout/orgChart1"/>
    <dgm:cxn modelId="{3944DBBC-52A0-4CD6-9F82-CE0C12FF131B}" type="presOf" srcId="{4E5D9FBB-A5E4-44DD-8B00-E4306EA7D6F7}" destId="{8A9345D9-3298-429B-A89E-28919E7CEFF9}" srcOrd="0" destOrd="0" presId="urn:microsoft.com/office/officeart/2005/8/layout/orgChart1"/>
    <dgm:cxn modelId="{F0EDA68E-612E-4B02-9D17-5A8217AF1C49}" type="presOf" srcId="{4DB91A08-93A5-4A9A-A736-CB9FB3DB35C9}" destId="{B7C42585-6776-4129-B69E-7A437AFC93E5}" srcOrd="0" destOrd="0" presId="urn:microsoft.com/office/officeart/2005/8/layout/orgChart1"/>
    <dgm:cxn modelId="{202770D4-F35D-4968-AF59-588EB5080F64}" type="presParOf" srcId="{8A9345D9-3298-429B-A89E-28919E7CEFF9}" destId="{B87D06CA-C77A-451E-A7AB-7706E067A183}" srcOrd="0" destOrd="0" presId="urn:microsoft.com/office/officeart/2005/8/layout/orgChart1"/>
    <dgm:cxn modelId="{C914015E-4964-4D38-8F1A-1E2E31071F63}" type="presParOf" srcId="{B87D06CA-C77A-451E-A7AB-7706E067A183}" destId="{B9B4529E-5C14-4FD3-8C35-7F2BDD816C58}" srcOrd="0" destOrd="0" presId="urn:microsoft.com/office/officeart/2005/8/layout/orgChart1"/>
    <dgm:cxn modelId="{FA449F7E-D15F-4C31-BC0E-71BF18699552}" type="presParOf" srcId="{B9B4529E-5C14-4FD3-8C35-7F2BDD816C58}" destId="{C42DAF7F-F68F-468F-91E5-EE5F34554272}" srcOrd="0" destOrd="0" presId="urn:microsoft.com/office/officeart/2005/8/layout/orgChart1"/>
    <dgm:cxn modelId="{06B1BB64-DA6A-4C97-BC07-E42B44B2C735}" type="presParOf" srcId="{B9B4529E-5C14-4FD3-8C35-7F2BDD816C58}" destId="{234C6193-164E-42F3-B5FA-221B6E4064BC}" srcOrd="1" destOrd="0" presId="urn:microsoft.com/office/officeart/2005/8/layout/orgChart1"/>
    <dgm:cxn modelId="{A9A928D0-3766-4527-ABAF-43328067BCFD}" type="presParOf" srcId="{B87D06CA-C77A-451E-A7AB-7706E067A183}" destId="{A61AA31A-5E79-4AA7-BFFC-802804F1AF17}" srcOrd="1" destOrd="0" presId="urn:microsoft.com/office/officeart/2005/8/layout/orgChart1"/>
    <dgm:cxn modelId="{01F12503-8EEE-4897-9182-DF7E0826B1DA}" type="presParOf" srcId="{A61AA31A-5E79-4AA7-BFFC-802804F1AF17}" destId="{B7C42585-6776-4129-B69E-7A437AFC93E5}" srcOrd="0" destOrd="0" presId="urn:microsoft.com/office/officeart/2005/8/layout/orgChart1"/>
    <dgm:cxn modelId="{9F2AC8E8-A585-436F-B3BD-50D6170A64E0}" type="presParOf" srcId="{A61AA31A-5E79-4AA7-BFFC-802804F1AF17}" destId="{4FB64746-37E3-4955-9E82-D45AECEB3C5C}" srcOrd="1" destOrd="0" presId="urn:microsoft.com/office/officeart/2005/8/layout/orgChart1"/>
    <dgm:cxn modelId="{8ABE059C-0964-4AA5-8A7D-15A6BDA452BA}" type="presParOf" srcId="{4FB64746-37E3-4955-9E82-D45AECEB3C5C}" destId="{93280607-0189-40D6-930C-8938DC7F4B0E}" srcOrd="0" destOrd="0" presId="urn:microsoft.com/office/officeart/2005/8/layout/orgChart1"/>
    <dgm:cxn modelId="{81F6E40F-7761-48A9-92D8-B34CA55B67DE}" type="presParOf" srcId="{93280607-0189-40D6-930C-8938DC7F4B0E}" destId="{BF7C578D-BE07-4588-A4F5-3634F3F7D545}" srcOrd="0" destOrd="0" presId="urn:microsoft.com/office/officeart/2005/8/layout/orgChart1"/>
    <dgm:cxn modelId="{CB329E41-D187-4EA7-AF26-2FB091DA6A5F}" type="presParOf" srcId="{93280607-0189-40D6-930C-8938DC7F4B0E}" destId="{46438129-86FE-4D01-9AFE-1F116BE77068}" srcOrd="1" destOrd="0" presId="urn:microsoft.com/office/officeart/2005/8/layout/orgChart1"/>
    <dgm:cxn modelId="{2BDAD1FA-AAA3-44E1-98EC-03B1D3FFFBFB}" type="presParOf" srcId="{4FB64746-37E3-4955-9E82-D45AECEB3C5C}" destId="{E2F985A1-5200-4448-9CF9-C1C368320AD6}" srcOrd="1" destOrd="0" presId="urn:microsoft.com/office/officeart/2005/8/layout/orgChart1"/>
    <dgm:cxn modelId="{28F08EDE-338F-4071-B9F0-2E3407FDEDC6}" type="presParOf" srcId="{4FB64746-37E3-4955-9E82-D45AECEB3C5C}" destId="{59FCC3D9-BF73-4705-973E-E79EF6AD3D6F}" srcOrd="2" destOrd="0" presId="urn:microsoft.com/office/officeart/2005/8/layout/orgChart1"/>
    <dgm:cxn modelId="{D6E05C2F-49AC-4FAC-85D3-54E34AE05670}" type="presParOf" srcId="{A61AA31A-5E79-4AA7-BFFC-802804F1AF17}" destId="{ED3513CD-B9DB-4402-BE16-F68B4E08A2A2}" srcOrd="2" destOrd="0" presId="urn:microsoft.com/office/officeart/2005/8/layout/orgChart1"/>
    <dgm:cxn modelId="{3F50BF9F-AB6D-4542-BB0A-5232C96D99A0}" type="presParOf" srcId="{A61AA31A-5E79-4AA7-BFFC-802804F1AF17}" destId="{7B737EE6-AD0B-49C5-BF78-61235B4A5438}" srcOrd="3" destOrd="0" presId="urn:microsoft.com/office/officeart/2005/8/layout/orgChart1"/>
    <dgm:cxn modelId="{0BA36DF7-6884-4A6B-9400-2DF5A27C0E78}" type="presParOf" srcId="{7B737EE6-AD0B-49C5-BF78-61235B4A5438}" destId="{A5F2BD7A-9A4E-428E-9EFC-C1A3972FDCEC}" srcOrd="0" destOrd="0" presId="urn:microsoft.com/office/officeart/2005/8/layout/orgChart1"/>
    <dgm:cxn modelId="{A6515775-C096-44CA-8676-2FA962699B40}" type="presParOf" srcId="{A5F2BD7A-9A4E-428E-9EFC-C1A3972FDCEC}" destId="{1B4E2AFA-AA82-4623-83CA-959ADFDC745E}" srcOrd="0" destOrd="0" presId="urn:microsoft.com/office/officeart/2005/8/layout/orgChart1"/>
    <dgm:cxn modelId="{712BF75C-DDF4-460A-BC1E-200D8A871F3D}" type="presParOf" srcId="{A5F2BD7A-9A4E-428E-9EFC-C1A3972FDCEC}" destId="{A7196DAF-BBCC-4328-8A03-10593242C98F}" srcOrd="1" destOrd="0" presId="urn:microsoft.com/office/officeart/2005/8/layout/orgChart1"/>
    <dgm:cxn modelId="{78DC9EBC-882D-4219-A705-80BC6F838D5E}" type="presParOf" srcId="{7B737EE6-AD0B-49C5-BF78-61235B4A5438}" destId="{912A0841-8E3F-4614-971B-7041B98D0785}" srcOrd="1" destOrd="0" presId="urn:microsoft.com/office/officeart/2005/8/layout/orgChart1"/>
    <dgm:cxn modelId="{7818CDE9-FEA9-42F8-AAD8-BD699D8E97CD}" type="presParOf" srcId="{7B737EE6-AD0B-49C5-BF78-61235B4A5438}" destId="{BAEBCD33-3FB7-43A3-A7D2-FF4C8A990432}" srcOrd="2" destOrd="0" presId="urn:microsoft.com/office/officeart/2005/8/layout/orgChart1"/>
    <dgm:cxn modelId="{FA6F00BC-FFC9-444C-88A4-786C97B9C1E0}" type="presParOf" srcId="{B87D06CA-C77A-451E-A7AB-7706E067A183}" destId="{CC29F4A1-C773-425C-A325-4664DF34B8E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513CD-B9DB-4402-BE16-F68B4E08A2A2}">
      <dsp:nvSpPr>
        <dsp:cNvPr id="0" name=""/>
        <dsp:cNvSpPr/>
      </dsp:nvSpPr>
      <dsp:spPr>
        <a:xfrm>
          <a:off x="1070115" y="1572460"/>
          <a:ext cx="585797" cy="4057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138"/>
              </a:lnTo>
              <a:lnTo>
                <a:pt x="585797" y="304138"/>
              </a:lnTo>
              <a:lnTo>
                <a:pt x="585797" y="40578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42585-6776-4129-B69E-7A437AFC93E5}">
      <dsp:nvSpPr>
        <dsp:cNvPr id="0" name=""/>
        <dsp:cNvSpPr/>
      </dsp:nvSpPr>
      <dsp:spPr>
        <a:xfrm>
          <a:off x="484434" y="1572460"/>
          <a:ext cx="585681" cy="205617"/>
        </a:xfrm>
        <a:custGeom>
          <a:avLst/>
          <a:gdLst/>
          <a:ahLst/>
          <a:cxnLst/>
          <a:rect l="0" t="0" r="0" b="0"/>
          <a:pathLst>
            <a:path>
              <a:moveTo>
                <a:pt x="585681" y="0"/>
              </a:moveTo>
              <a:lnTo>
                <a:pt x="585681" y="103970"/>
              </a:lnTo>
              <a:lnTo>
                <a:pt x="0" y="103970"/>
              </a:lnTo>
              <a:lnTo>
                <a:pt x="0" y="205617"/>
              </a:lnTo>
            </a:path>
          </a:pathLst>
        </a:custGeom>
        <a:noFill/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2DAF7F-F68F-468F-91E5-EE5F34554272}">
      <dsp:nvSpPr>
        <dsp:cNvPr id="0" name=""/>
        <dsp:cNvSpPr/>
      </dsp:nvSpPr>
      <dsp:spPr>
        <a:xfrm>
          <a:off x="586081" y="1088426"/>
          <a:ext cx="968068" cy="484034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Дотации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119302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6081" y="1088426"/>
        <a:ext cx="968068" cy="484034"/>
      </dsp:txXfrm>
    </dsp:sp>
    <dsp:sp modelId="{BF7C578D-BE07-4588-A4F5-3634F3F7D545}">
      <dsp:nvSpPr>
        <dsp:cNvPr id="0" name=""/>
        <dsp:cNvSpPr/>
      </dsp:nvSpPr>
      <dsp:spPr>
        <a:xfrm>
          <a:off x="399" y="1778078"/>
          <a:ext cx="968068" cy="4840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7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Дотации на выравнивание бюджетной обеспеченности – 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7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119178 </a:t>
          </a:r>
          <a:r>
            <a:rPr lang="ru-RU" sz="7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руб.</a:t>
          </a:r>
          <a:endParaRPr lang="ru-RU" sz="700" kern="1200" dirty="0">
            <a:solidFill>
              <a:schemeClr val="tx1"/>
            </a:solidFill>
          </a:endParaRPr>
        </a:p>
      </dsp:txBody>
      <dsp:txXfrm>
        <a:off x="399" y="1778078"/>
        <a:ext cx="968068" cy="484034"/>
      </dsp:txXfrm>
    </dsp:sp>
    <dsp:sp modelId="{1B4E2AFA-AA82-4623-83CA-959ADFDC745E}">
      <dsp:nvSpPr>
        <dsp:cNvPr id="0" name=""/>
        <dsp:cNvSpPr/>
      </dsp:nvSpPr>
      <dsp:spPr>
        <a:xfrm>
          <a:off x="1171878" y="1978246"/>
          <a:ext cx="968068" cy="4840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700" kern="1200" dirty="0" smtClean="0">
              <a:solidFill>
                <a:schemeClr val="tx1"/>
              </a:solidFill>
            </a:rPr>
            <a:t>Дотации на поддержку мер по обеспечению сбалансированности – 124,0 тыс. руб.</a:t>
          </a:r>
          <a:endParaRPr lang="ru-RU" sz="700" kern="1200" dirty="0">
            <a:solidFill>
              <a:schemeClr val="tx1"/>
            </a:solidFill>
          </a:endParaRPr>
        </a:p>
      </dsp:txBody>
      <dsp:txXfrm>
        <a:off x="1171878" y="1978246"/>
        <a:ext cx="968068" cy="484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0.443</cdr:x>
      <cdr:y>0.51975</cdr:y>
    </cdr:from>
    <cdr:to>
      <cdr:x>0.466</cdr:x>
      <cdr:y>0.6275</cdr:y>
    </cdr:to>
    <cdr:sp macro="" textlink="">
      <cdr:nvSpPr>
        <cdr:cNvPr id="102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064537" y="1382173"/>
          <a:ext cx="107127" cy="28670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36576" tIns="27432" rIns="36576" bIns="27432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ru-RU" sz="1200" b="1" i="0" strike="noStrike">
              <a:solidFill>
                <a:srgbClr val="000000"/>
              </a:solidFill>
              <a:latin typeface="Arial"/>
              <a:cs typeface="Arial"/>
            </a:rPr>
            <a:t>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2946400" cy="496888"/>
          </a:xfrm>
          <a:prstGeom prst="rect">
            <a:avLst/>
          </a:prstGeom>
        </p:spPr>
        <p:txBody>
          <a:bodyPr vert="horz" lIns="91355" tIns="45678" rIns="91355" bIns="45678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94" y="0"/>
            <a:ext cx="2946400" cy="496888"/>
          </a:xfrm>
          <a:prstGeom prst="rect">
            <a:avLst/>
          </a:prstGeom>
        </p:spPr>
        <p:txBody>
          <a:bodyPr vert="horz" lIns="91355" tIns="45678" rIns="91355" bIns="45678" rtlCol="0"/>
          <a:lstStyle>
            <a:lvl1pPr algn="r">
              <a:defRPr sz="1200"/>
            </a:lvl1pPr>
          </a:lstStyle>
          <a:p>
            <a:fld id="{9A2D9DAC-41D8-4C46-A8A4-9BA8B57629AB}" type="datetimeFigureOut">
              <a:rPr lang="ru-RU" smtClean="0"/>
              <a:pPr/>
              <a:t>08.12.2023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5" tIns="45678" rIns="91355" bIns="4567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6" y="4714881"/>
            <a:ext cx="5438775" cy="4467225"/>
          </a:xfrm>
          <a:prstGeom prst="rect">
            <a:avLst/>
          </a:prstGeom>
        </p:spPr>
        <p:txBody>
          <a:bodyPr vert="horz" lIns="91355" tIns="45678" rIns="91355" bIns="4567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9428169"/>
            <a:ext cx="2946400" cy="496887"/>
          </a:xfrm>
          <a:prstGeom prst="rect">
            <a:avLst/>
          </a:prstGeom>
        </p:spPr>
        <p:txBody>
          <a:bodyPr vert="horz" lIns="91355" tIns="45678" rIns="91355" bIns="45678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94" y="9428169"/>
            <a:ext cx="2946400" cy="496887"/>
          </a:xfrm>
          <a:prstGeom prst="rect">
            <a:avLst/>
          </a:prstGeom>
        </p:spPr>
        <p:txBody>
          <a:bodyPr vert="horz" lIns="91355" tIns="45678" rIns="91355" bIns="45678" rtlCol="0" anchor="b"/>
          <a:lstStyle>
            <a:lvl1pPr algn="r">
              <a:defRPr sz="1200"/>
            </a:lvl1pPr>
          </a:lstStyle>
          <a:p>
            <a:fld id="{F86F3A77-81A0-459D-ADB6-B3B0E1B664E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1938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>
            <a:extLst>
              <a:ext uri="{FF2B5EF4-FFF2-40B4-BE49-F238E27FC236}">
                <a16:creationId xmlns="" xmlns:a16="http://schemas.microsoft.com/office/drawing/2014/main" id="{FDAB3DD3-49AE-4F2D-9C62-F3B03D4B13B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>
            <a:extLst>
              <a:ext uri="{FF2B5EF4-FFF2-40B4-BE49-F238E27FC236}">
                <a16:creationId xmlns="" xmlns:a16="http://schemas.microsoft.com/office/drawing/2014/main" id="{E6B3AE40-6B95-4F40-9E4D-AD4B835DFA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100" name="Номер слайда 3">
            <a:extLst>
              <a:ext uri="{FF2B5EF4-FFF2-40B4-BE49-F238E27FC236}">
                <a16:creationId xmlns="" xmlns:a16="http://schemas.microsoft.com/office/drawing/2014/main" id="{0928B678-CE70-40CB-A8C0-FBFB07B8C2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F758C1-8A94-4F63-935A-55D0BAC6100F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>
            <a:extLst>
              <a:ext uri="{FF2B5EF4-FFF2-40B4-BE49-F238E27FC236}">
                <a16:creationId xmlns="" xmlns:a16="http://schemas.microsoft.com/office/drawing/2014/main" id="{351743E4-75ED-4978-A004-289E8DC7DA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Заметки 2">
            <a:extLst>
              <a:ext uri="{FF2B5EF4-FFF2-40B4-BE49-F238E27FC236}">
                <a16:creationId xmlns="" xmlns:a16="http://schemas.microsoft.com/office/drawing/2014/main" id="{DD820AC8-4089-4E42-A99A-6E0F286335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83972" name="Номер слайда 3">
            <a:extLst>
              <a:ext uri="{FF2B5EF4-FFF2-40B4-BE49-F238E27FC236}">
                <a16:creationId xmlns="" xmlns:a16="http://schemas.microsoft.com/office/drawing/2014/main" id="{24ED48F5-6C7E-43FF-84F7-DFAE130474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EDD6A83-5FFB-4BBF-982A-E0C5E94B804D}" type="slidenum">
              <a:rPr lang="ru-RU" altLang="ru-RU"/>
              <a:pPr/>
              <a:t>26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Образ слайда 1">
            <a:extLst>
              <a:ext uri="{FF2B5EF4-FFF2-40B4-BE49-F238E27FC236}">
                <a16:creationId xmlns="" xmlns:a16="http://schemas.microsoft.com/office/drawing/2014/main" id="{34405DFC-2812-465D-9F0E-46D248D115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Заметки 2">
            <a:extLst>
              <a:ext uri="{FF2B5EF4-FFF2-40B4-BE49-F238E27FC236}">
                <a16:creationId xmlns="" xmlns:a16="http://schemas.microsoft.com/office/drawing/2014/main" id="{B4AE4BD4-E8B7-4AAB-AFFE-881CE693CB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86020" name="Номер слайда 3">
            <a:extLst>
              <a:ext uri="{FF2B5EF4-FFF2-40B4-BE49-F238E27FC236}">
                <a16:creationId xmlns="" xmlns:a16="http://schemas.microsoft.com/office/drawing/2014/main" id="{96592643-AB46-4340-B25E-DAA70480F0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E8A51A2-C5ED-4246-AF26-DAB4858B9E36}" type="slidenum">
              <a:rPr lang="ru-RU" altLang="ru-RU"/>
              <a:pPr/>
              <a:t>27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>
            <a:extLst>
              <a:ext uri="{FF2B5EF4-FFF2-40B4-BE49-F238E27FC236}">
                <a16:creationId xmlns="" xmlns:a16="http://schemas.microsoft.com/office/drawing/2014/main" id="{D9742C64-2162-485D-9130-998DAB3146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Заметки 2">
            <a:extLst>
              <a:ext uri="{FF2B5EF4-FFF2-40B4-BE49-F238E27FC236}">
                <a16:creationId xmlns="" xmlns:a16="http://schemas.microsoft.com/office/drawing/2014/main" id="{4973D1D3-869A-44F4-8923-12BA20F883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88068" name="Номер слайда 3">
            <a:extLst>
              <a:ext uri="{FF2B5EF4-FFF2-40B4-BE49-F238E27FC236}">
                <a16:creationId xmlns="" xmlns:a16="http://schemas.microsoft.com/office/drawing/2014/main" id="{91AECE5B-4279-4D96-8C80-695B2F4F4C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199D4B-1CA4-480E-9276-CDAFBA30DFF5}" type="slidenum">
              <a:rPr lang="ru-RU" altLang="ru-RU"/>
              <a:pPr/>
              <a:t>28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>
            <a:extLst>
              <a:ext uri="{FF2B5EF4-FFF2-40B4-BE49-F238E27FC236}">
                <a16:creationId xmlns="" xmlns:a16="http://schemas.microsoft.com/office/drawing/2014/main" id="{9694FB4C-17E5-454C-B467-E1F33B737C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>
            <a:extLst>
              <a:ext uri="{FF2B5EF4-FFF2-40B4-BE49-F238E27FC236}">
                <a16:creationId xmlns="" xmlns:a16="http://schemas.microsoft.com/office/drawing/2014/main" id="{4F6BECB4-0A96-4F13-9254-C959A94AC3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0964" name="Номер слайда 3">
            <a:extLst>
              <a:ext uri="{FF2B5EF4-FFF2-40B4-BE49-F238E27FC236}">
                <a16:creationId xmlns="" xmlns:a16="http://schemas.microsoft.com/office/drawing/2014/main" id="{F63BA0E8-6E13-43DC-B0E7-419306C0E3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738015D-8F91-4241-A2C3-8B9A7CDB60A2}" type="slidenum">
              <a:rPr lang="ru-RU" altLang="ru-RU"/>
              <a:pPr/>
              <a:t>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>
            <a:extLst>
              <a:ext uri="{FF2B5EF4-FFF2-40B4-BE49-F238E27FC236}">
                <a16:creationId xmlns="" xmlns:a16="http://schemas.microsoft.com/office/drawing/2014/main" id="{B3CDA3C8-9512-4711-B0B1-BADBB4D4436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>
            <a:extLst>
              <a:ext uri="{FF2B5EF4-FFF2-40B4-BE49-F238E27FC236}">
                <a16:creationId xmlns="" xmlns:a16="http://schemas.microsoft.com/office/drawing/2014/main" id="{15E5BE91-6BCB-40A7-8C25-8A6E576C9F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9156" name="Номер слайда 3">
            <a:extLst>
              <a:ext uri="{FF2B5EF4-FFF2-40B4-BE49-F238E27FC236}">
                <a16:creationId xmlns="" xmlns:a16="http://schemas.microsoft.com/office/drawing/2014/main" id="{38B4D832-8AF3-434E-A6AE-8D6AC7C161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8018A3D-286F-452D-B24E-4AB9C199A949}" type="slidenum">
              <a:rPr lang="ru-RU" altLang="ru-RU"/>
              <a:pPr/>
              <a:t>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>
            <a:extLst>
              <a:ext uri="{FF2B5EF4-FFF2-40B4-BE49-F238E27FC236}">
                <a16:creationId xmlns="" xmlns:a16="http://schemas.microsoft.com/office/drawing/2014/main" id="{54EE9C16-D4FA-452F-8932-95C8069C3E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>
            <a:extLst>
              <a:ext uri="{FF2B5EF4-FFF2-40B4-BE49-F238E27FC236}">
                <a16:creationId xmlns="" xmlns:a16="http://schemas.microsoft.com/office/drawing/2014/main" id="{E774973C-EB3B-4605-A373-02A893587C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54276" name="Номер слайда 3">
            <a:extLst>
              <a:ext uri="{FF2B5EF4-FFF2-40B4-BE49-F238E27FC236}">
                <a16:creationId xmlns="" xmlns:a16="http://schemas.microsoft.com/office/drawing/2014/main" id="{C72D1D0A-A4B7-410E-85C1-0D596CBE7C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DE402AE-2739-4362-9070-9491CE0FDCB6}" type="slidenum">
              <a:rPr lang="ru-RU" altLang="ru-RU"/>
              <a:pPr/>
              <a:t>11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>
            <a:extLst>
              <a:ext uri="{FF2B5EF4-FFF2-40B4-BE49-F238E27FC236}">
                <a16:creationId xmlns="" xmlns:a16="http://schemas.microsoft.com/office/drawing/2014/main" id="{5784E5C8-8D80-4AA4-8FD2-E55B67EF04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Заметки 2">
            <a:extLst>
              <a:ext uri="{FF2B5EF4-FFF2-40B4-BE49-F238E27FC236}">
                <a16:creationId xmlns="" xmlns:a16="http://schemas.microsoft.com/office/drawing/2014/main" id="{DFA46DFC-AE1B-4B0E-A08B-61E8F22603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59396" name="Номер слайда 3">
            <a:extLst>
              <a:ext uri="{FF2B5EF4-FFF2-40B4-BE49-F238E27FC236}">
                <a16:creationId xmlns="" xmlns:a16="http://schemas.microsoft.com/office/drawing/2014/main" id="{1BBE6C05-F4CB-4416-8763-F9AF1877C7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7804AAE-2510-4ED4-B2B4-D941AD411CDC}" type="slidenum">
              <a:rPr lang="ru-RU" altLang="ru-RU"/>
              <a:pPr/>
              <a:t>13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>
            <a:extLst>
              <a:ext uri="{FF2B5EF4-FFF2-40B4-BE49-F238E27FC236}">
                <a16:creationId xmlns="" xmlns:a16="http://schemas.microsoft.com/office/drawing/2014/main" id="{A1405C77-0577-4264-8994-11D4B2D34F4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Заметки 2">
            <a:extLst>
              <a:ext uri="{FF2B5EF4-FFF2-40B4-BE49-F238E27FC236}">
                <a16:creationId xmlns="" xmlns:a16="http://schemas.microsoft.com/office/drawing/2014/main" id="{59963EB8-DF55-4FE5-B46E-D666AB5A22E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75780" name="Номер слайда 3">
            <a:extLst>
              <a:ext uri="{FF2B5EF4-FFF2-40B4-BE49-F238E27FC236}">
                <a16:creationId xmlns="" xmlns:a16="http://schemas.microsoft.com/office/drawing/2014/main" id="{A686E66A-F9E6-47AE-A250-C80C767D68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807F7F1-2730-4312-BC49-CFF5CAA72305}" type="slidenum">
              <a:rPr lang="ru-RU" altLang="ru-RU"/>
              <a:pPr/>
              <a:t>22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>
            <a:extLst>
              <a:ext uri="{FF2B5EF4-FFF2-40B4-BE49-F238E27FC236}">
                <a16:creationId xmlns="" xmlns:a16="http://schemas.microsoft.com/office/drawing/2014/main" id="{2817093D-16BF-478C-A567-35DFFFC5A4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Заметки 2">
            <a:extLst>
              <a:ext uri="{FF2B5EF4-FFF2-40B4-BE49-F238E27FC236}">
                <a16:creationId xmlns="" xmlns:a16="http://schemas.microsoft.com/office/drawing/2014/main" id="{EEC140D7-0808-41D0-B749-C83DB90831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  <a:p>
            <a:endParaRPr lang="ru-RU" altLang="ru-RU"/>
          </a:p>
        </p:txBody>
      </p:sp>
      <p:sp>
        <p:nvSpPr>
          <p:cNvPr id="77828" name="Номер слайда 3">
            <a:extLst>
              <a:ext uri="{FF2B5EF4-FFF2-40B4-BE49-F238E27FC236}">
                <a16:creationId xmlns="" xmlns:a16="http://schemas.microsoft.com/office/drawing/2014/main" id="{4CDD4A50-5B67-49AB-A921-22063A86D6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FBFBC88-E1E7-4F33-9E79-414429D62152}" type="slidenum">
              <a:rPr lang="ru-RU" altLang="ru-RU"/>
              <a:pPr/>
              <a:t>23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>
            <a:extLst>
              <a:ext uri="{FF2B5EF4-FFF2-40B4-BE49-F238E27FC236}">
                <a16:creationId xmlns="" xmlns:a16="http://schemas.microsoft.com/office/drawing/2014/main" id="{6E23C276-70FB-468A-8EAB-B9E24F1F7E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Заметки 2">
            <a:extLst>
              <a:ext uri="{FF2B5EF4-FFF2-40B4-BE49-F238E27FC236}">
                <a16:creationId xmlns="" xmlns:a16="http://schemas.microsoft.com/office/drawing/2014/main" id="{0A34C5A8-7300-4A0D-AF27-FE1412A915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79876" name="Номер слайда 3">
            <a:extLst>
              <a:ext uri="{FF2B5EF4-FFF2-40B4-BE49-F238E27FC236}">
                <a16:creationId xmlns="" xmlns:a16="http://schemas.microsoft.com/office/drawing/2014/main" id="{C7C07787-6500-4C0F-AECB-74200DF213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D74426-9A8E-42AA-8D65-78A54A7E6F68}" type="slidenum">
              <a:rPr lang="ru-RU" altLang="ru-RU"/>
              <a:pPr/>
              <a:t>24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>
            <a:extLst>
              <a:ext uri="{FF2B5EF4-FFF2-40B4-BE49-F238E27FC236}">
                <a16:creationId xmlns="" xmlns:a16="http://schemas.microsoft.com/office/drawing/2014/main" id="{257DF770-E15B-4E54-9C2F-1208E6D3213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Заметки 2">
            <a:extLst>
              <a:ext uri="{FF2B5EF4-FFF2-40B4-BE49-F238E27FC236}">
                <a16:creationId xmlns="" xmlns:a16="http://schemas.microsoft.com/office/drawing/2014/main" id="{628EA98B-A30F-48D3-BDB2-5A3D12711F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81924" name="Номер слайда 3">
            <a:extLst>
              <a:ext uri="{FF2B5EF4-FFF2-40B4-BE49-F238E27FC236}">
                <a16:creationId xmlns="" xmlns:a16="http://schemas.microsoft.com/office/drawing/2014/main" id="{BD881BB4-0E5B-47B1-A516-FC963CF8BF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4FAF9E4-BA18-4208-9184-6DE8397D7694}" type="slidenum">
              <a:rPr lang="ru-RU" altLang="ru-RU"/>
              <a:pPr/>
              <a:t>25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133A9E5C-632F-4BE3-8AE4-81A8895F10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D9AD85C8-A6DB-413D-9042-BD28B75E540B}" type="datetimeFigureOut">
              <a:rPr lang="ru-RU"/>
              <a:pPr>
                <a:defRPr/>
              </a:pPr>
              <a:t>08.12.2023</a:t>
            </a:fld>
            <a:endParaRPr lang="ru-RU"/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29169EE5-ADFA-466B-B27C-C62A1AF0F2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>
            <a:extLst>
              <a:ext uri="{FF2B5EF4-FFF2-40B4-BE49-F238E27FC236}">
                <a16:creationId xmlns="" xmlns:a16="http://schemas.microsoft.com/office/drawing/2014/main" id="{B8825897-6B03-40F8-AF82-C424B96EA7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EB81C38D-7622-4EA1-A7F4-B61B11C024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1318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="" xmlns:a16="http://schemas.microsoft.com/office/drawing/2014/main" id="{995B26A8-A5D4-4EB1-BE87-533A6C0A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4CF8C-A19D-40AF-9A67-CBA8BB1E5A94}" type="datetimeFigureOut">
              <a:rPr lang="ru-RU"/>
              <a:pPr>
                <a:defRPr/>
              </a:pPr>
              <a:t>08.12.2023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="" xmlns:a16="http://schemas.microsoft.com/office/drawing/2014/main" id="{CE2A000F-CD38-4D39-989E-FEE3DC8B4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8E0A6FE2-A083-4F40-8194-8D1CB05C9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F021F7-89E4-4D84-8A18-EF89A1A2BD4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2988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ый треугольник 4"/>
          <p:cNvSpPr/>
          <p:nvPr/>
        </p:nvSpPr>
        <p:spPr>
          <a:xfrm>
            <a:off x="0" y="1"/>
            <a:ext cx="4865298" cy="6858000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/>
          <p:cNvSpPr/>
          <p:nvPr/>
        </p:nvSpPr>
        <p:spPr>
          <a:xfrm rot="16200000">
            <a:off x="1143000" y="-1143003"/>
            <a:ext cx="6858002" cy="9144001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ый треугольник 9"/>
          <p:cNvSpPr/>
          <p:nvPr/>
        </p:nvSpPr>
        <p:spPr>
          <a:xfrm>
            <a:off x="0" y="0"/>
            <a:ext cx="4865298" cy="6858000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ый треугольник 11"/>
          <p:cNvSpPr/>
          <p:nvPr/>
        </p:nvSpPr>
        <p:spPr>
          <a:xfrm>
            <a:off x="0" y="1173192"/>
            <a:ext cx="4080294" cy="5684808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ый треугольник 12"/>
          <p:cNvSpPr/>
          <p:nvPr/>
        </p:nvSpPr>
        <p:spPr>
          <a:xfrm rot="16200000">
            <a:off x="2004203" y="-281798"/>
            <a:ext cx="6248403" cy="8031192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ый треугольник 13"/>
          <p:cNvSpPr/>
          <p:nvPr/>
        </p:nvSpPr>
        <p:spPr>
          <a:xfrm>
            <a:off x="0" y="2303253"/>
            <a:ext cx="3338424" cy="4554747"/>
          </a:xfrm>
          <a:prstGeom prst="rt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22730" y="1137162"/>
            <a:ext cx="8583066" cy="23083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7200" b="1" cap="all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6600" b="1" cap="all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7200" b="1" cap="all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граждан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18913" y="4349533"/>
            <a:ext cx="6525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Прямоугольник 1">
            <a:extLst>
              <a:ext uri="{FF2B5EF4-FFF2-40B4-BE49-F238E27FC236}">
                <a16:creationId xmlns="" xmlns:a16="http://schemas.microsoft.com/office/drawing/2014/main" id="{B8D34718-231F-4A4A-8646-5334C1783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4508500"/>
            <a:ext cx="6985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41313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32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 sz="140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526CA0ED-FD3F-4258-A9F6-A846968944AE}"/>
              </a:ext>
            </a:extLst>
          </p:cNvPr>
          <p:cNvSpPr/>
          <p:nvPr/>
        </p:nvSpPr>
        <p:spPr>
          <a:xfrm>
            <a:off x="932990" y="170656"/>
            <a:ext cx="6985000" cy="115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defRPr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безопасность</a:t>
            </a:r>
            <a:endParaRPr lang="ru-RU" altLang="ru-RU" sz="14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defRPr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правоохранительная деятельность-03 раздел</a:t>
            </a:r>
            <a:endParaRPr lang="ru-RU" altLang="ru-RU" sz="14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defRPr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 sz="14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C8ABC04E-0A01-46EB-8642-A3AE2B41070D}"/>
              </a:ext>
            </a:extLst>
          </p:cNvPr>
          <p:cNvSpPr/>
          <p:nvPr/>
        </p:nvSpPr>
        <p:spPr>
          <a:xfrm>
            <a:off x="395288" y="1449388"/>
            <a:ext cx="8353425" cy="574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Расходные обязательства предусмотрены в сумме 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4803,0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E218D431-6D90-47AC-AECA-80A406264947}"/>
              </a:ext>
            </a:extLst>
          </p:cNvPr>
          <p:cNvSpPr/>
          <p:nvPr/>
        </p:nvSpPr>
        <p:spPr>
          <a:xfrm>
            <a:off x="68956" y="2493962"/>
            <a:ext cx="1402777" cy="12926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специалистов ЕДДС – 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3098,0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13CDB02-9389-4BC8-872D-5882AA632080}"/>
              </a:ext>
            </a:extLst>
          </p:cNvPr>
          <p:cNvSpPr/>
          <p:nvPr/>
        </p:nvSpPr>
        <p:spPr>
          <a:xfrm>
            <a:off x="6804025" y="2276475"/>
            <a:ext cx="2232025" cy="3163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15000"/>
              </a:lnSpc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муниципальной программы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«Профилактика преступлений и иных правонарушений в </a:t>
            </a:r>
            <a:r>
              <a:rPr lang="ru-RU" alt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Чаа-Хольском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кожууне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проекте бюджета на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на реализацию мероприятий программы предусмотрены финансовые средства в размере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</a:t>
            </a: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4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="" xmlns:a16="http://schemas.microsoft.com/office/drawing/2014/main" id="{27789A5E-8109-4D5F-82F6-0DF164B92CE8}"/>
              </a:ext>
            </a:extLst>
          </p:cNvPr>
          <p:cNvCxnSpPr>
            <a:endCxn id="4" idx="0"/>
          </p:cNvCxnSpPr>
          <p:nvPr/>
        </p:nvCxnSpPr>
        <p:spPr>
          <a:xfrm flipH="1">
            <a:off x="770345" y="1952626"/>
            <a:ext cx="1244420" cy="541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="" xmlns:a16="http://schemas.microsoft.com/office/drawing/2014/main" id="{80823F67-9220-424C-A76C-19C8C025994C}"/>
              </a:ext>
            </a:extLst>
          </p:cNvPr>
          <p:cNvCxnSpPr/>
          <p:nvPr/>
        </p:nvCxnSpPr>
        <p:spPr>
          <a:xfrm>
            <a:off x="7667625" y="2024063"/>
            <a:ext cx="252413" cy="217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233" name="Picture 6" descr="ЕДДС Тулы стала лучшей в ЦФО">
            <a:extLst>
              <a:ext uri="{FF2B5EF4-FFF2-40B4-BE49-F238E27FC236}">
                <a16:creationId xmlns="" xmlns:a16="http://schemas.microsoft.com/office/drawing/2014/main" id="{CAB970AB-B643-45A1-81D8-39A02DE86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6" y="4018086"/>
            <a:ext cx="3946525" cy="283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4" name="Picture 8" descr="Похожее изображение">
            <a:extLst>
              <a:ext uri="{FF2B5EF4-FFF2-40B4-BE49-F238E27FC236}">
                <a16:creationId xmlns="" xmlns:a16="http://schemas.microsoft.com/office/drawing/2014/main" id="{600D507C-5DE4-495F-9A4F-4FECB9DFC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63" y="5517135"/>
            <a:ext cx="2395537" cy="134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 стрелкой 6">
            <a:extLst>
              <a:ext uri="{FF2B5EF4-FFF2-40B4-BE49-F238E27FC236}">
                <a16:creationId xmlns="" xmlns:a16="http://schemas.microsoft.com/office/drawing/2014/main" id="{6444407B-4524-4214-8031-89B75D9766D5}"/>
              </a:ext>
            </a:extLst>
          </p:cNvPr>
          <p:cNvCxnSpPr/>
          <p:nvPr/>
        </p:nvCxnSpPr>
        <p:spPr>
          <a:xfrm>
            <a:off x="4932377" y="1912848"/>
            <a:ext cx="111096" cy="5811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C92E8170-1991-4346-9265-FFBA1F2621BB}"/>
              </a:ext>
            </a:extLst>
          </p:cNvPr>
          <p:cNvSpPr/>
          <p:nvPr/>
        </p:nvSpPr>
        <p:spPr>
          <a:xfrm>
            <a:off x="4751388" y="2412788"/>
            <a:ext cx="1890712" cy="30237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defRPr/>
            </a:pPr>
            <a:r>
              <a:rPr lang="ru-RU" alt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муниципальной программы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пожарной безопасности и защиты населения, территорий муниципального района «Чаа-Хольский кожуун Республики Тыва» </a:t>
            </a:r>
            <a:r>
              <a:rPr lang="ru-RU" alt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проекте бюджета на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alt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на реализацию мероприятий программы предусмотрены финансовые средства в размере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1430 </a:t>
            </a:r>
            <a:r>
              <a:rPr lang="ru-RU" alt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  <a:endParaRPr lang="ru-RU" altLang="ru-RU" sz="12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886812"/>
              </p:ext>
            </p:extLst>
          </p:nvPr>
        </p:nvGraphicFramePr>
        <p:xfrm>
          <a:off x="1675120" y="2412788"/>
          <a:ext cx="289688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6880"/>
              </a:tblGrid>
              <a:tr h="13229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реализацию муниципальной программы «Профилактика</a:t>
                      </a:r>
                      <a:r>
                        <a:rPr lang="ru-RU" alt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безнадзорности и правонарушений несовершеннолетних в </a:t>
                      </a:r>
                      <a:r>
                        <a:rPr lang="ru-RU" alt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Чаа-Хольском</a:t>
                      </a:r>
                      <a:r>
                        <a:rPr lang="ru-RU" alt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кожууне</a:t>
                      </a:r>
                      <a:r>
                        <a:rPr lang="ru-RU" alt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проекте бюджета на 2024 год предусмотрены финансовые средства в размер 75 тыс. рублей.</a:t>
                      </a:r>
                      <a:endParaRPr lang="ru-RU" altLang="ru-RU" sz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6" name="Прямая со стрелкой 15"/>
          <p:cNvCxnSpPr>
            <a:endCxn id="14" idx="0"/>
          </p:cNvCxnSpPr>
          <p:nvPr/>
        </p:nvCxnSpPr>
        <p:spPr>
          <a:xfrm flipH="1">
            <a:off x="3123560" y="1871452"/>
            <a:ext cx="26896" cy="5413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Прямоугольник 1">
            <a:extLst>
              <a:ext uri="{FF2B5EF4-FFF2-40B4-BE49-F238E27FC236}">
                <a16:creationId xmlns="" xmlns:a16="http://schemas.microsoft.com/office/drawing/2014/main" id="{058DB6AB-6748-4949-AE5C-E50E6B24F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5602288"/>
            <a:ext cx="7777163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32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 sz="140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="" xmlns:a16="http://schemas.microsoft.com/office/drawing/2014/main" id="{682B3DB2-0289-4E59-B5DA-BB6231F6BBDA}"/>
              </a:ext>
            </a:extLst>
          </p:cNvPr>
          <p:cNvSpPr/>
          <p:nvPr/>
        </p:nvSpPr>
        <p:spPr>
          <a:xfrm>
            <a:off x="971550" y="188913"/>
            <a:ext cx="7848600" cy="6477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  <a:spcBef>
                <a:spcPts val="1200"/>
              </a:spcBef>
              <a:defRPr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экономика-04 раздел</a:t>
            </a:r>
            <a:endParaRPr lang="ru-RU" altLang="ru-RU" b="1" i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="" xmlns:a16="http://schemas.microsoft.com/office/drawing/2014/main" id="{5C4BB01F-EAC8-40E0-8DEC-278044A9E447}"/>
              </a:ext>
            </a:extLst>
          </p:cNvPr>
          <p:cNvSpPr/>
          <p:nvPr/>
        </p:nvSpPr>
        <p:spPr>
          <a:xfrm>
            <a:off x="1116013" y="1001713"/>
            <a:ext cx="7559675" cy="73549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179388" indent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15000"/>
              </a:lnSpc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Расходные обязательства района в сфере национальной экономики предусматриваются в сумме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18136,8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="" xmlns:a16="http://schemas.microsoft.com/office/drawing/2014/main" id="{079B28D5-C453-4472-BC0F-5EDB39EA4931}"/>
              </a:ext>
            </a:extLst>
          </p:cNvPr>
          <p:cNvSpPr/>
          <p:nvPr/>
        </p:nvSpPr>
        <p:spPr>
          <a:xfrm>
            <a:off x="250825" y="2000249"/>
            <a:ext cx="3097213" cy="96578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15000"/>
              </a:lnSpc>
              <a:defRPr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выполнение функций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Сельскохозяйственного отдела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5261,0</a:t>
            </a:r>
            <a:r>
              <a:rPr lang="ru-RU" sz="1200" dirty="0" smtClean="0"/>
              <a:t>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рублей;</a:t>
            </a:r>
            <a:endParaRPr lang="ru-RU" altLang="ru-RU" sz="1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="" xmlns:a16="http://schemas.microsoft.com/office/drawing/2014/main" id="{D911DC10-56BE-40DF-9BBF-7C677459D411}"/>
              </a:ext>
            </a:extLst>
          </p:cNvPr>
          <p:cNvSpPr/>
          <p:nvPr/>
        </p:nvSpPr>
        <p:spPr>
          <a:xfrm>
            <a:off x="3835400" y="1830387"/>
            <a:ext cx="4751388" cy="1320067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15000"/>
              </a:lnSpc>
              <a:defRPr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реализация муниципальной программы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«Поддержка и развитие малого и среднего предпринимательства в </a:t>
            </a:r>
            <a:r>
              <a:rPr lang="ru-RU" alt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Чаа-Хольском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кожууне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на приобретение торговых палаток будет направлено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r>
              <a:rPr lang="ru-RU" sz="1200" dirty="0" smtClean="0"/>
              <a:t>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  <a:endParaRPr lang="ru-RU" altLang="ru-RU" sz="1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="" xmlns:a16="http://schemas.microsoft.com/office/drawing/2014/main" id="{EA3A09C3-8236-4AD0-BC69-C54A83382320}"/>
              </a:ext>
            </a:extLst>
          </p:cNvPr>
          <p:cNvCxnSpPr>
            <a:cxnSpLocks/>
          </p:cNvCxnSpPr>
          <p:nvPr/>
        </p:nvCxnSpPr>
        <p:spPr>
          <a:xfrm flipH="1">
            <a:off x="2268539" y="1737212"/>
            <a:ext cx="290103" cy="2630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="" xmlns:a16="http://schemas.microsoft.com/office/drawing/2014/main" id="{AD91AA04-412B-44C4-B251-2B917E0496EA}"/>
              </a:ext>
            </a:extLst>
          </p:cNvPr>
          <p:cNvCxnSpPr>
            <a:cxnSpLocks/>
          </p:cNvCxnSpPr>
          <p:nvPr/>
        </p:nvCxnSpPr>
        <p:spPr>
          <a:xfrm>
            <a:off x="3632433" y="1737212"/>
            <a:ext cx="998305" cy="3868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EC493C81-1871-4AB4-A1B6-727B9394D699}"/>
              </a:ext>
            </a:extLst>
          </p:cNvPr>
          <p:cNvSpPr/>
          <p:nvPr/>
        </p:nvSpPr>
        <p:spPr>
          <a:xfrm>
            <a:off x="0" y="3060452"/>
            <a:ext cx="4321175" cy="114396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15000"/>
              </a:lnSpc>
              <a:defRPr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-реализация муниципальной программы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endParaRPr lang="ru-RU" altLang="ru-RU" sz="1200" dirty="0">
              <a:solidFill>
                <a:srgbClr val="FFFFF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B027B860-3DF6-4C37-9D97-F02F8C8CE749}"/>
              </a:ext>
            </a:extLst>
          </p:cNvPr>
          <p:cNvSpPr/>
          <p:nvPr/>
        </p:nvSpPr>
        <p:spPr>
          <a:xfrm>
            <a:off x="4441370" y="3334135"/>
            <a:ext cx="4643437" cy="1299267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15000"/>
              </a:lnSpc>
              <a:defRPr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муниципальной программы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деятельности органов местного самоуправления» в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9087,0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="" xmlns:a16="http://schemas.microsoft.com/office/drawing/2014/main" id="{27C2D10F-9B49-4D11-B62F-D344DC62A05C}"/>
              </a:ext>
            </a:extLst>
          </p:cNvPr>
          <p:cNvCxnSpPr>
            <a:cxnSpLocks/>
          </p:cNvCxnSpPr>
          <p:nvPr/>
        </p:nvCxnSpPr>
        <p:spPr>
          <a:xfrm flipH="1">
            <a:off x="3112316" y="1759437"/>
            <a:ext cx="520117" cy="18729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="" xmlns:a16="http://schemas.microsoft.com/office/drawing/2014/main" id="{42989439-03CF-40CE-A69A-99A0AC806FFF}"/>
              </a:ext>
            </a:extLst>
          </p:cNvPr>
          <p:cNvCxnSpPr>
            <a:cxnSpLocks/>
          </p:cNvCxnSpPr>
          <p:nvPr/>
        </p:nvCxnSpPr>
        <p:spPr>
          <a:xfrm>
            <a:off x="8237989" y="1759437"/>
            <a:ext cx="294824" cy="17982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>
            <a:extLst>
              <a:ext uri="{FF2B5EF4-FFF2-40B4-BE49-F238E27FC236}">
                <a16:creationId xmlns="" xmlns:a16="http://schemas.microsoft.com/office/drawing/2014/main" id="{DC980F0B-DCE3-4838-A4E4-DCE7378B5471}"/>
              </a:ext>
            </a:extLst>
          </p:cNvPr>
          <p:cNvSpPr/>
          <p:nvPr/>
        </p:nvSpPr>
        <p:spPr>
          <a:xfrm>
            <a:off x="179388" y="5578475"/>
            <a:ext cx="4048663" cy="120015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15000"/>
              </a:lnSpc>
              <a:defRPr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муниципальной программы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«Противодействие коррупции на 2020-2024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годы» в сумме 5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="" xmlns:a16="http://schemas.microsoft.com/office/drawing/2014/main" id="{69C37CBF-23FC-442F-BCDB-65F58E34EA08}"/>
              </a:ext>
            </a:extLst>
          </p:cNvPr>
          <p:cNvCxnSpPr>
            <a:cxnSpLocks/>
          </p:cNvCxnSpPr>
          <p:nvPr/>
        </p:nvCxnSpPr>
        <p:spPr>
          <a:xfrm>
            <a:off x="2767684" y="1759437"/>
            <a:ext cx="1008062" cy="40206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Овал 1"/>
          <p:cNvSpPr/>
          <p:nvPr/>
        </p:nvSpPr>
        <p:spPr>
          <a:xfrm>
            <a:off x="84523" y="4541264"/>
            <a:ext cx="4356847" cy="9238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-реализация муниципальной программы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земельно-имущественных отношений на территории Чаа-Хольского кожууна» </a:t>
            </a:r>
            <a:r>
              <a:rPr lang="ru-RU" alt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2024 году будет направлено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1298,3  </a:t>
            </a:r>
            <a:r>
              <a:rPr lang="ru-RU" alt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644231" y="5026220"/>
            <a:ext cx="4009938" cy="14215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муниципальной программы «Предупреждение и борьба с социально –значимыми заболеваниями в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Чаа-Хольском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кожууне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в 2024 году будет направлено – 726,5 тыс. рублей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3632433" y="1759437"/>
            <a:ext cx="1263417" cy="35655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0" y="6453336"/>
            <a:ext cx="9144000" cy="404664"/>
            <a:chOff x="0" y="6453336"/>
            <a:chExt cx="9144000" cy="404664"/>
          </a:xfrm>
        </p:grpSpPr>
        <p:sp>
          <p:nvSpPr>
            <p:cNvPr id="17" name="Заголовок 1"/>
            <p:cNvSpPr txBox="1">
              <a:spLocks/>
            </p:cNvSpPr>
            <p:nvPr/>
          </p:nvSpPr>
          <p:spPr>
            <a:xfrm>
              <a:off x="0" y="6453336"/>
              <a:ext cx="4830792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endParaRPr lang="ru-RU" sz="900" b="1" dirty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19050">
              <a:solidFill>
                <a:srgbClr val="383A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Прямоугольник 18"/>
            <p:cNvSpPr>
              <a:spLocks noChangeAspect="1"/>
            </p:cNvSpPr>
            <p:nvPr/>
          </p:nvSpPr>
          <p:spPr>
            <a:xfrm>
              <a:off x="8784000" y="6498000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rgbClr val="383A7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15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0" y="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b="1" dirty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rPr>
              <a:t>Дополнительная информация 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281136"/>
            <a:ext cx="9144000" cy="0"/>
          </a:xfrm>
          <a:prstGeom prst="line">
            <a:avLst/>
          </a:prstGeom>
          <a:ln w="19050">
            <a:solidFill>
              <a:srgbClr val="383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41267" y="376398"/>
            <a:ext cx="9143999" cy="69430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 бюджетных ассигнований на обеспечение дорожной деятельности в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Чаа-Хольском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кожууне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2024-2026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10197" y="990700"/>
            <a:ext cx="85714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cap="all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Дорожный фонд</a:t>
            </a:r>
            <a:r>
              <a:rPr lang="ru-RU" sz="16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это часть средств муниципального бюджета, подлежащая использованию в целях финансового обеспечения дорожной деятельности в отношении автомобильных дорог общего пользования</a:t>
            </a:r>
          </a:p>
        </p:txBody>
      </p:sp>
      <p:sp>
        <p:nvSpPr>
          <p:cNvPr id="35" name="TextBox 1"/>
          <p:cNvSpPr txBox="1"/>
          <p:nvPr/>
        </p:nvSpPr>
        <p:spPr>
          <a:xfrm>
            <a:off x="3559432" y="1805661"/>
            <a:ext cx="1922253" cy="41021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cap="all" dirty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/>
          <a:srcRect l="46690" t="45191" r="34532" b="41221"/>
          <a:stretch>
            <a:fillRect/>
          </a:stretch>
        </p:blipFill>
        <p:spPr bwMode="auto">
          <a:xfrm>
            <a:off x="4885689" y="4237983"/>
            <a:ext cx="4315011" cy="20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6FC4D277-D1E3-40CB-BC8C-8B235D046324}"/>
              </a:ext>
            </a:extLst>
          </p:cNvPr>
          <p:cNvSpPr/>
          <p:nvPr/>
        </p:nvSpPr>
        <p:spPr>
          <a:xfrm>
            <a:off x="2930877" y="2215878"/>
            <a:ext cx="3179365" cy="568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-1609 тыс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. рублей 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="" xmlns:a16="http://schemas.microsoft.com/office/drawing/2014/main" id="{4C9E6CAC-8279-4EAC-8649-4A3A7F883AF4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4520560" y="2052008"/>
            <a:ext cx="0" cy="163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0DE76141-85B2-455A-AA4A-512250B63789}"/>
              </a:ext>
            </a:extLst>
          </p:cNvPr>
          <p:cNvSpPr/>
          <p:nvPr/>
        </p:nvSpPr>
        <p:spPr>
          <a:xfrm>
            <a:off x="2930877" y="2963938"/>
            <a:ext cx="3179365" cy="568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1625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тыс. рублей 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="" xmlns:a16="http://schemas.microsoft.com/office/drawing/2014/main" id="{08413BC6-7E77-476E-AF13-21758F247AE7}"/>
              </a:ext>
            </a:extLst>
          </p:cNvPr>
          <p:cNvCxnSpPr>
            <a:cxnSpLocks/>
            <a:stCxn id="5" idx="2"/>
            <a:endCxn id="8" idx="0"/>
          </p:cNvCxnSpPr>
          <p:nvPr/>
        </p:nvCxnSpPr>
        <p:spPr>
          <a:xfrm>
            <a:off x="4520560" y="2784613"/>
            <a:ext cx="0" cy="179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14108D35-977A-43CE-A1CD-A63BCF3221DE}"/>
              </a:ext>
            </a:extLst>
          </p:cNvPr>
          <p:cNvSpPr/>
          <p:nvPr/>
        </p:nvSpPr>
        <p:spPr>
          <a:xfrm>
            <a:off x="2930877" y="3698589"/>
            <a:ext cx="3179365" cy="568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году-1637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="" xmlns:a16="http://schemas.microsoft.com/office/drawing/2014/main" id="{F693E673-9614-476A-8816-BD911EEB6EC0}"/>
              </a:ext>
            </a:extLst>
          </p:cNvPr>
          <p:cNvCxnSpPr>
            <a:cxnSpLocks/>
            <a:stCxn id="8" idx="2"/>
            <a:endCxn id="20" idx="0"/>
          </p:cNvCxnSpPr>
          <p:nvPr/>
        </p:nvCxnSpPr>
        <p:spPr>
          <a:xfrm>
            <a:off x="4520560" y="3532710"/>
            <a:ext cx="0" cy="165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extLst>
              <a:ext uri="{FF2B5EF4-FFF2-40B4-BE49-F238E27FC236}">
                <a16:creationId xmlns="" xmlns:a16="http://schemas.microsoft.com/office/drawing/2014/main" id="{54D65A3F-8129-497B-8024-0B29226E4593}"/>
              </a:ext>
            </a:extLst>
          </p:cNvPr>
          <p:cNvSpPr/>
          <p:nvPr/>
        </p:nvSpPr>
        <p:spPr>
          <a:xfrm>
            <a:off x="1258888" y="7938"/>
            <a:ext cx="7777162" cy="1081087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defRPr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хозяйство-05 раздел</a:t>
            </a:r>
            <a:endParaRPr lang="ru-RU" altLang="ru-RU" sz="14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055E2F38-880D-45F5-8555-106C133BF42B}"/>
              </a:ext>
            </a:extLst>
          </p:cNvPr>
          <p:cNvSpPr/>
          <p:nvPr/>
        </p:nvSpPr>
        <p:spPr>
          <a:xfrm>
            <a:off x="539750" y="1196975"/>
            <a:ext cx="3311525" cy="14398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15000"/>
              </a:lnSpc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расходов местного бюджета на </a:t>
            </a:r>
            <a:r>
              <a:rPr lang="ru-RU" alt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по данному разделу предусмотрено в сумме </a:t>
            </a:r>
            <a:r>
              <a:rPr lang="ru-RU" alt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11230,3 </a:t>
            </a: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  <a:endParaRPr lang="ru-RU" altLang="ru-RU" sz="1400" b="1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007AA27-862D-44F5-B627-F886922F81E6}"/>
              </a:ext>
            </a:extLst>
          </p:cNvPr>
          <p:cNvSpPr/>
          <p:nvPr/>
        </p:nvSpPr>
        <p:spPr>
          <a:xfrm>
            <a:off x="4773336" y="1473200"/>
            <a:ext cx="3902352" cy="6969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15000"/>
              </a:lnSpc>
              <a:defRPr/>
            </a:pPr>
            <a:r>
              <a:rPr lang="ru-RU" sz="1400" b="1" dirty="0">
                <a:solidFill>
                  <a:schemeClr val="tx1"/>
                </a:solidFill>
              </a:rPr>
              <a:t>«Благоустройство» территорий в </a:t>
            </a:r>
            <a:r>
              <a:rPr lang="ru-RU" sz="1400" b="1" dirty="0" err="1" smtClean="0">
                <a:solidFill>
                  <a:schemeClr val="tx1"/>
                </a:solidFill>
              </a:rPr>
              <a:t>Чаа-Хольском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</a:rPr>
              <a:t>кожууне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>
                <a:solidFill>
                  <a:schemeClr val="tx1"/>
                </a:solidFill>
              </a:rPr>
              <a:t>в сумме </a:t>
            </a:r>
            <a:r>
              <a:rPr lang="ru-RU" sz="1400" b="1" dirty="0" smtClean="0">
                <a:solidFill>
                  <a:schemeClr val="tx1"/>
                </a:solidFill>
              </a:rPr>
              <a:t>3292,3 </a:t>
            </a:r>
            <a:r>
              <a:rPr lang="ru-RU" sz="1400" b="1" dirty="0">
                <a:solidFill>
                  <a:schemeClr val="tx1"/>
                </a:solidFill>
              </a:rPr>
              <a:t>тыс. руб.</a:t>
            </a:r>
          </a:p>
          <a:p>
            <a:pPr algn="just">
              <a:lnSpc>
                <a:spcPct val="115000"/>
              </a:lnSpc>
              <a:defRPr/>
            </a:pPr>
            <a:endParaRPr lang="ru-RU" altLang="ru-RU" sz="1400" b="1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E3EB77EF-EEFB-4C0A-A646-A8FD3A4CEB7A}"/>
              </a:ext>
            </a:extLst>
          </p:cNvPr>
          <p:cNvSpPr/>
          <p:nvPr/>
        </p:nvSpPr>
        <p:spPr>
          <a:xfrm>
            <a:off x="539750" y="3035300"/>
            <a:ext cx="4319588" cy="1041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15000"/>
              </a:lnSpc>
              <a:defRPr/>
            </a:pPr>
            <a:r>
              <a:rPr lang="ru-RU" sz="1400" b="1" dirty="0">
                <a:solidFill>
                  <a:schemeClr val="tx1"/>
                </a:solidFill>
              </a:rPr>
              <a:t>реализация программы «Формирование комфортной городской среды в </a:t>
            </a:r>
            <a:r>
              <a:rPr lang="ru-RU" sz="1400" b="1" dirty="0" err="1" smtClean="0">
                <a:solidFill>
                  <a:schemeClr val="tx1"/>
                </a:solidFill>
              </a:rPr>
              <a:t>Чаа-Хольском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</a:rPr>
              <a:t>кожуунена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>
                <a:solidFill>
                  <a:schemeClr val="tx1"/>
                </a:solidFill>
              </a:rPr>
              <a:t>2021-2025 годы» в сумме </a:t>
            </a:r>
            <a:r>
              <a:rPr lang="ru-RU" sz="1400" b="1" dirty="0" smtClean="0">
                <a:solidFill>
                  <a:schemeClr val="tx1"/>
                </a:solidFill>
              </a:rPr>
              <a:t>2042 </a:t>
            </a:r>
            <a:r>
              <a:rPr lang="ru-RU" sz="1400" b="1" dirty="0" err="1">
                <a:solidFill>
                  <a:schemeClr val="tx1"/>
                </a:solidFill>
              </a:rPr>
              <a:t>тыс.руб</a:t>
            </a:r>
            <a:endParaRPr lang="ru-RU" altLang="ru-RU" sz="1400" b="1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="" xmlns:a16="http://schemas.microsoft.com/office/drawing/2014/main" id="{FEC47E33-F609-46B2-8B99-CF4AEDB5D0FC}"/>
              </a:ext>
            </a:extLst>
          </p:cNvPr>
          <p:cNvCxnSpPr>
            <a:cxnSpLocks/>
          </p:cNvCxnSpPr>
          <p:nvPr/>
        </p:nvCxnSpPr>
        <p:spPr>
          <a:xfrm>
            <a:off x="5670958" y="1089025"/>
            <a:ext cx="125005" cy="384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="" xmlns:a16="http://schemas.microsoft.com/office/drawing/2014/main" id="{A7247287-2AA5-4F5A-90DF-C39788BA7969}"/>
              </a:ext>
            </a:extLst>
          </p:cNvPr>
          <p:cNvCxnSpPr/>
          <p:nvPr/>
        </p:nvCxnSpPr>
        <p:spPr>
          <a:xfrm flipH="1">
            <a:off x="1692275" y="900113"/>
            <a:ext cx="358775" cy="254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="" xmlns:a16="http://schemas.microsoft.com/office/drawing/2014/main" id="{946BD8C6-86AD-4040-8774-3F069B922D83}"/>
              </a:ext>
            </a:extLst>
          </p:cNvPr>
          <p:cNvCxnSpPr>
            <a:cxnSpLocks/>
          </p:cNvCxnSpPr>
          <p:nvPr/>
        </p:nvCxnSpPr>
        <p:spPr>
          <a:xfrm flipH="1">
            <a:off x="3825876" y="1089025"/>
            <a:ext cx="510767" cy="1946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="" xmlns:a16="http://schemas.microsoft.com/office/drawing/2014/main" id="{6775EE53-DDD5-40B2-96D0-71136F834EB3}"/>
              </a:ext>
            </a:extLst>
          </p:cNvPr>
          <p:cNvCxnSpPr>
            <a:cxnSpLocks/>
          </p:cNvCxnSpPr>
          <p:nvPr/>
        </p:nvCxnSpPr>
        <p:spPr>
          <a:xfrm>
            <a:off x="4336643" y="1089025"/>
            <a:ext cx="686615" cy="1365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379" name="Picture 8" descr="Картинки по запросу картинки благоустройства">
            <a:extLst>
              <a:ext uri="{FF2B5EF4-FFF2-40B4-BE49-F238E27FC236}">
                <a16:creationId xmlns="" xmlns:a16="http://schemas.microsoft.com/office/drawing/2014/main" id="{1326703B-CE7F-4DA2-892E-F86CD1BC1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2" y="4657017"/>
            <a:ext cx="3742439" cy="212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8991D48A-974E-402F-93AA-E183E1A17D11}"/>
              </a:ext>
            </a:extLst>
          </p:cNvPr>
          <p:cNvSpPr/>
          <p:nvPr/>
        </p:nvSpPr>
        <p:spPr>
          <a:xfrm>
            <a:off x="4932364" y="2454983"/>
            <a:ext cx="4140200" cy="150462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schemeClr val="tx1"/>
                </a:solidFill>
              </a:rPr>
              <a:t>Муниципальная программа </a:t>
            </a:r>
            <a:r>
              <a:rPr lang="ru-RU" sz="1400" b="1" dirty="0" smtClean="0">
                <a:solidFill>
                  <a:schemeClr val="tx1"/>
                </a:solidFill>
              </a:rPr>
              <a:t>«Повышение эффективности и надежности функционирования жилищно-коммунального хозяйства </a:t>
            </a:r>
            <a:r>
              <a:rPr lang="ru-RU" sz="1400" b="1" smtClean="0">
                <a:solidFill>
                  <a:schemeClr val="tx1"/>
                </a:solidFill>
              </a:rPr>
              <a:t>Чаа-Хольского кожууна» </a:t>
            </a:r>
            <a:r>
              <a:rPr lang="ru-RU" sz="1400" b="1" dirty="0">
                <a:solidFill>
                  <a:schemeClr val="tx1"/>
                </a:solidFill>
              </a:rPr>
              <a:t>на 2023-2026 годы"-970,1 </a:t>
            </a:r>
            <a:r>
              <a:rPr lang="ru-RU" sz="1400" b="1" dirty="0" err="1">
                <a:solidFill>
                  <a:schemeClr val="tx1"/>
                </a:solidFill>
              </a:rPr>
              <a:t>тыс.руб</a:t>
            </a:r>
            <a:r>
              <a:rPr lang="ru-RU" sz="1400" b="1" dirty="0">
                <a:solidFill>
                  <a:schemeClr val="tx1"/>
                </a:solidFill>
              </a:rPr>
              <a:t>. (возмещение убытков)</a:t>
            </a:r>
            <a:r>
              <a:rPr lang="ru-RU" sz="14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extLst>
              <a:ext uri="{FF2B5EF4-FFF2-40B4-BE49-F238E27FC236}">
                <a16:creationId xmlns="" xmlns:a16="http://schemas.microsoft.com/office/drawing/2014/main" id="{074692B7-6A0F-4CE2-A2CB-9EE8E84331E5}"/>
              </a:ext>
            </a:extLst>
          </p:cNvPr>
          <p:cNvSpPr/>
          <p:nvPr/>
        </p:nvSpPr>
        <p:spPr>
          <a:xfrm>
            <a:off x="587229" y="226504"/>
            <a:ext cx="7843707" cy="338915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b="1" dirty="0">
                <a:solidFill>
                  <a:schemeClr val="tx1"/>
                </a:solidFill>
              </a:rPr>
              <a:t>Охрана окружающей среды</a:t>
            </a:r>
          </a:p>
          <a:p>
            <a:pPr>
              <a:defRPr/>
            </a:pPr>
            <a:r>
              <a:rPr lang="ru-RU" b="1" dirty="0">
                <a:solidFill>
                  <a:schemeClr val="tx1"/>
                </a:solidFill>
              </a:rPr>
              <a:t>На расходы по 06 разделу «Охрана окружающей среды» на 2023 год запланированы расходы в </a:t>
            </a:r>
            <a:r>
              <a:rPr lang="ru-RU" b="1" dirty="0" smtClean="0">
                <a:solidFill>
                  <a:schemeClr val="tx1"/>
                </a:solidFill>
              </a:rPr>
              <a:t>сумме-82,0 </a:t>
            </a:r>
            <a:r>
              <a:rPr lang="ru-RU" b="1" dirty="0" err="1">
                <a:solidFill>
                  <a:schemeClr val="tx1"/>
                </a:solidFill>
              </a:rPr>
              <a:t>тыс.руб</a:t>
            </a:r>
            <a:r>
              <a:rPr lang="ru-RU" b="1" dirty="0">
                <a:solidFill>
                  <a:schemeClr val="tx1"/>
                </a:solidFill>
              </a:rPr>
              <a:t>.</a:t>
            </a:r>
          </a:p>
          <a:p>
            <a:pPr>
              <a:defRPr/>
            </a:pPr>
            <a:r>
              <a:rPr lang="ru-RU" b="1" dirty="0">
                <a:solidFill>
                  <a:schemeClr val="tx1"/>
                </a:solidFill>
              </a:rPr>
              <a:t>На реализацию Муниципальной программы </a:t>
            </a:r>
            <a:r>
              <a:rPr lang="ru-RU" b="1" dirty="0" smtClean="0">
                <a:solidFill>
                  <a:schemeClr val="tx1"/>
                </a:solidFill>
              </a:rPr>
              <a:t>«Развитие системы обращения с отходами производства и потребления в </a:t>
            </a:r>
            <a:r>
              <a:rPr lang="ru-RU" b="1" dirty="0" err="1" smtClean="0">
                <a:solidFill>
                  <a:schemeClr val="tx1"/>
                </a:solidFill>
              </a:rPr>
              <a:t>Чаа-Хольском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кожууне</a:t>
            </a:r>
            <a:r>
              <a:rPr lang="ru-RU" b="1" dirty="0" smtClean="0">
                <a:solidFill>
                  <a:schemeClr val="tx1"/>
                </a:solidFill>
              </a:rPr>
              <a:t> на 2022-2024 годы» </a:t>
            </a:r>
            <a:r>
              <a:rPr lang="ru-RU" b="1" dirty="0">
                <a:solidFill>
                  <a:schemeClr val="tx1"/>
                </a:solidFill>
              </a:rPr>
              <a:t>в </a:t>
            </a:r>
            <a:r>
              <a:rPr lang="ru-RU" b="1" dirty="0" smtClean="0">
                <a:solidFill>
                  <a:schemeClr val="tx1"/>
                </a:solidFill>
              </a:rPr>
              <a:t>сумме-82,0тыс.руб</a:t>
            </a:r>
            <a:r>
              <a:rPr lang="ru-RU" b="1" dirty="0">
                <a:solidFill>
                  <a:schemeClr val="tx1"/>
                </a:solidFill>
              </a:rPr>
              <a:t>. (на ликвидацию несанкционированных мест размещения отходов)</a:t>
            </a:r>
          </a:p>
        </p:txBody>
      </p:sp>
      <p:pic>
        <p:nvPicPr>
          <p:cNvPr id="7170" name="Picture 2" descr="картинки уборка свалок мусора, источник: ru.depositphotos.com">
            <a:extLst>
              <a:ext uri="{FF2B5EF4-FFF2-40B4-BE49-F238E27FC236}">
                <a16:creationId xmlns="" xmlns:a16="http://schemas.microsoft.com/office/drawing/2014/main" id="{4F29A2EC-E731-430A-B101-CB00837C6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753" y="3615654"/>
            <a:ext cx="4622333" cy="324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Прямоугольник 2">
            <a:extLst>
              <a:ext uri="{FF2B5EF4-FFF2-40B4-BE49-F238E27FC236}">
                <a16:creationId xmlns="" xmlns:a16="http://schemas.microsoft.com/office/drawing/2014/main" id="{2E619BF4-F74B-4699-854A-4909971D1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241425"/>
            <a:ext cx="8748712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429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32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40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443" name="Прямоугольник 3">
            <a:extLst>
              <a:ext uri="{FF2B5EF4-FFF2-40B4-BE49-F238E27FC236}">
                <a16:creationId xmlns="" xmlns:a16="http://schemas.microsoft.com/office/drawing/2014/main" id="{A4CF0BB5-DC89-4B60-BA57-C1455C1D7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789363"/>
            <a:ext cx="8675687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429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32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altLang="ru-RU" sz="140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Овал 1">
            <a:extLst>
              <a:ext uri="{FF2B5EF4-FFF2-40B4-BE49-F238E27FC236}">
                <a16:creationId xmlns="" xmlns:a16="http://schemas.microsoft.com/office/drawing/2014/main" id="{906B009B-4E24-4464-80C5-C0615D712D55}"/>
              </a:ext>
            </a:extLst>
          </p:cNvPr>
          <p:cNvSpPr/>
          <p:nvPr/>
        </p:nvSpPr>
        <p:spPr>
          <a:xfrm>
            <a:off x="900113" y="14288"/>
            <a:ext cx="5997575" cy="458787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defRPr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Образование-07 раздел</a:t>
            </a:r>
            <a:endParaRPr lang="ru-RU" altLang="ru-RU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9FDACDA1-CF73-4F83-B4A0-15B145366AC6}"/>
              </a:ext>
            </a:extLst>
          </p:cNvPr>
          <p:cNvSpPr/>
          <p:nvPr/>
        </p:nvSpPr>
        <p:spPr>
          <a:xfrm>
            <a:off x="250825" y="692150"/>
            <a:ext cx="8785225" cy="7207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данному разделу предусматриваются муниципальная программа  «Развитие образования и </a:t>
            </a:r>
            <a:r>
              <a:rPr lang="ru-RU" alt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науки  Чаа-Хольского </a:t>
            </a: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на 2020-2024 годы»</a:t>
            </a: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сумме-286261,1 </a:t>
            </a:r>
            <a:r>
              <a:rPr lang="ru-RU" alt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endParaRPr lang="ru-RU" altLang="ru-RU" sz="14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="" xmlns:a16="http://schemas.microsoft.com/office/drawing/2014/main" id="{67C618E6-1D86-4304-AC43-8CA3E2FFF525}"/>
              </a:ext>
            </a:extLst>
          </p:cNvPr>
          <p:cNvSpPr/>
          <p:nvPr/>
        </p:nvSpPr>
        <p:spPr>
          <a:xfrm>
            <a:off x="0" y="1631950"/>
            <a:ext cx="9144000" cy="142875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15000"/>
              </a:lnSpc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«Развитие дошкольного образования </a:t>
            </a:r>
            <a:r>
              <a:rPr lang="ru-RU" alt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Чаа-Хольского </a:t>
            </a: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на 2020-2024 годы» </a:t>
            </a: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68956,4</a:t>
            </a:r>
            <a:r>
              <a:rPr lang="ru-RU" alt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</a:t>
            </a:r>
            <a:endParaRPr lang="ru-RU" altLang="ru-RU" sz="14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="" xmlns:a16="http://schemas.microsoft.com/office/drawing/2014/main" id="{55C38F0F-64F3-4202-9A4E-F379D3BC4A63}"/>
              </a:ext>
            </a:extLst>
          </p:cNvPr>
          <p:cNvSpPr/>
          <p:nvPr/>
        </p:nvSpPr>
        <p:spPr>
          <a:xfrm>
            <a:off x="107950" y="3429000"/>
            <a:ext cx="9036050" cy="324008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«</a:t>
            </a:r>
            <a:r>
              <a:rPr lang="ru-RU" sz="1400" b="1" dirty="0">
                <a:solidFill>
                  <a:schemeClr val="tx1"/>
                </a:solidFill>
              </a:rPr>
              <a:t>Развитие общего образования </a:t>
            </a:r>
            <a:r>
              <a:rPr lang="ru-RU" sz="1400" b="1" dirty="0" smtClean="0">
                <a:solidFill>
                  <a:schemeClr val="tx1"/>
                </a:solidFill>
              </a:rPr>
              <a:t>Чаа-Хольского </a:t>
            </a:r>
            <a:r>
              <a:rPr lang="ru-RU" sz="1400" b="1" dirty="0">
                <a:solidFill>
                  <a:schemeClr val="tx1"/>
                </a:solidFill>
              </a:rPr>
              <a:t>района на 2020-2024 годы</a:t>
            </a:r>
            <a:r>
              <a:rPr lang="ru-RU" sz="1400" b="1" dirty="0" smtClean="0">
                <a:solidFill>
                  <a:schemeClr val="tx1"/>
                </a:solidFill>
              </a:rPr>
              <a:t>"-</a:t>
            </a:r>
            <a:r>
              <a:rPr lang="ru-RU" sz="1400" b="1" dirty="0" smtClean="0">
                <a:solidFill>
                  <a:schemeClr val="tx1"/>
                </a:solidFill>
              </a:rPr>
              <a:t>185464,1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 err="1">
                <a:solidFill>
                  <a:schemeClr val="tx1"/>
                </a:solidFill>
              </a:rPr>
              <a:t>тыс.руб</a:t>
            </a:r>
            <a:r>
              <a:rPr lang="ru-RU" sz="1400" b="1" dirty="0">
                <a:solidFill>
                  <a:schemeClr val="tx1"/>
                </a:solidFill>
              </a:rPr>
              <a:t>. </a:t>
            </a:r>
          </a:p>
          <a:p>
            <a:pPr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«</a:t>
            </a:r>
            <a:r>
              <a:rPr lang="ru-RU" sz="1400" b="1" dirty="0">
                <a:solidFill>
                  <a:schemeClr val="tx1"/>
                </a:solidFill>
              </a:rPr>
              <a:t>В каждой семье –не менее одного ребенка с высшим образованием» в </a:t>
            </a:r>
            <a:r>
              <a:rPr lang="ru-RU" sz="1400" b="1" dirty="0" err="1" smtClean="0">
                <a:solidFill>
                  <a:schemeClr val="tx1"/>
                </a:solidFill>
              </a:rPr>
              <a:t>Чаа-Хольском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>
                <a:solidFill>
                  <a:schemeClr val="tx1"/>
                </a:solidFill>
              </a:rPr>
              <a:t>районе на 2020-2024 годы в сумме 100 </a:t>
            </a:r>
            <a:r>
              <a:rPr lang="ru-RU" sz="1400" b="1" dirty="0" err="1">
                <a:solidFill>
                  <a:schemeClr val="tx1"/>
                </a:solidFill>
              </a:rPr>
              <a:t>тыс.руб</a:t>
            </a:r>
            <a:endParaRPr lang="ru-RU" sz="14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400" b="1" dirty="0">
                <a:solidFill>
                  <a:schemeClr val="tx1"/>
                </a:solidFill>
              </a:rPr>
              <a:t>Организация питания в общеобразовательных учреждениях </a:t>
            </a:r>
            <a:r>
              <a:rPr lang="ru-RU" sz="1400" b="1" dirty="0" smtClean="0">
                <a:solidFill>
                  <a:schemeClr val="tx1"/>
                </a:solidFill>
              </a:rPr>
              <a:t>Чаа-Хольского </a:t>
            </a:r>
            <a:r>
              <a:rPr lang="ru-RU" sz="1400" b="1" dirty="0">
                <a:solidFill>
                  <a:schemeClr val="tx1"/>
                </a:solidFill>
              </a:rPr>
              <a:t>района на 2020-2024 годы в сумме </a:t>
            </a:r>
            <a:r>
              <a:rPr lang="ru-RU" sz="1400" b="1" dirty="0" smtClean="0">
                <a:solidFill>
                  <a:schemeClr val="tx1"/>
                </a:solidFill>
              </a:rPr>
              <a:t>9796,2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 err="1">
                <a:solidFill>
                  <a:schemeClr val="tx1"/>
                </a:solidFill>
              </a:rPr>
              <a:t>тыс.руб</a:t>
            </a:r>
            <a:r>
              <a:rPr lang="ru-RU" sz="1400" b="1" dirty="0">
                <a:solidFill>
                  <a:schemeClr val="tx1"/>
                </a:solidFill>
              </a:rPr>
              <a:t>.</a:t>
            </a:r>
          </a:p>
          <a:p>
            <a:pPr>
              <a:defRPr/>
            </a:pPr>
            <a:r>
              <a:rPr lang="ru-RU" sz="1400" b="1" dirty="0">
                <a:solidFill>
                  <a:schemeClr val="tx1"/>
                </a:solidFill>
              </a:rPr>
              <a:t>На совершенствование организации и проведения </a:t>
            </a:r>
            <a:r>
              <a:rPr lang="ru-RU" sz="1400" b="1" dirty="0" smtClean="0">
                <a:solidFill>
                  <a:schemeClr val="tx1"/>
                </a:solidFill>
              </a:rPr>
              <a:t>ЕГЭ-140,0 </a:t>
            </a:r>
            <a:r>
              <a:rPr lang="ru-RU" sz="1400" b="1" dirty="0" err="1">
                <a:solidFill>
                  <a:schemeClr val="tx1"/>
                </a:solidFill>
              </a:rPr>
              <a:t>тыс.руб</a:t>
            </a:r>
            <a:r>
              <a:rPr lang="ru-RU" sz="1400" b="1" dirty="0" smtClean="0">
                <a:solidFill>
                  <a:schemeClr val="tx1"/>
                </a:solidFill>
              </a:rPr>
              <a:t>.</a:t>
            </a:r>
          </a:p>
          <a:p>
            <a:pPr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На безопасность образовательных организаций – 1197,3 тыс. рублей.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extLst>
              <a:ext uri="{FF2B5EF4-FFF2-40B4-BE49-F238E27FC236}">
                <a16:creationId xmlns="" xmlns:a16="http://schemas.microsoft.com/office/drawing/2014/main" id="{47F52F98-4175-4BFE-A496-F022D543105A}"/>
              </a:ext>
            </a:extLst>
          </p:cNvPr>
          <p:cNvSpPr/>
          <p:nvPr/>
        </p:nvSpPr>
        <p:spPr>
          <a:xfrm>
            <a:off x="179388" y="114300"/>
            <a:ext cx="8856662" cy="114776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15000"/>
              </a:lnSpc>
              <a:defRPr/>
            </a:pPr>
            <a:r>
              <a:rPr lang="ru-RU" alt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дополнительного образования </a:t>
            </a:r>
            <a:r>
              <a:rPr lang="ru-RU" alt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alt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аа-Хольского </a:t>
            </a: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на 2020-2024 годы» </a:t>
            </a:r>
            <a:r>
              <a:rPr lang="ru-RU" alt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17047,7</a:t>
            </a:r>
            <a:r>
              <a:rPr lang="ru-RU" alt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субсидии бюджетным учреждениям на выполнение муниципального задания. </a:t>
            </a:r>
            <a:endParaRPr lang="ru-RU" altLang="ru-RU" sz="14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="" xmlns:a16="http://schemas.microsoft.com/office/drawing/2014/main" id="{42FF5117-3AF4-4C52-B514-66FAC85C15E7}"/>
              </a:ext>
            </a:extLst>
          </p:cNvPr>
          <p:cNvSpPr/>
          <p:nvPr/>
        </p:nvSpPr>
        <p:spPr>
          <a:xfrm>
            <a:off x="179388" y="1392571"/>
            <a:ext cx="8785224" cy="190430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15000"/>
              </a:lnSpc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«Отдых и оздоровление детей </a:t>
            </a:r>
            <a:r>
              <a:rPr lang="ru-RU" alt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Чаа-Хольского </a:t>
            </a: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на 2020-2024 годы» – </a:t>
            </a:r>
            <a:r>
              <a:rPr lang="ru-RU" alt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2699</a:t>
            </a:r>
            <a:r>
              <a:rPr lang="ru-RU" alt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за счет республиканского бюджета –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1271 </a:t>
            </a: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местного бюджета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1428 </a:t>
            </a: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рублей; </a:t>
            </a:r>
            <a:endParaRPr lang="ru-RU" altLang="ru-RU" sz="14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="" xmlns:a16="http://schemas.microsoft.com/office/drawing/2014/main" id="{F5B83CFD-3E42-4999-A98B-8B80AC3FD8A0}"/>
              </a:ext>
            </a:extLst>
          </p:cNvPr>
          <p:cNvSpPr/>
          <p:nvPr/>
        </p:nvSpPr>
        <p:spPr>
          <a:xfrm>
            <a:off x="71438" y="3707934"/>
            <a:ext cx="8964612" cy="277477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15000"/>
              </a:lnSpc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alt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 – 950,2 тыс. рублей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4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2470" name="Picture 7" descr="https://sun9-63.userapi.com/c855432/v855432212/17ae60/NOBjuXZQnLk.jpg">
            <a:extLst>
              <a:ext uri="{FF2B5EF4-FFF2-40B4-BE49-F238E27FC236}">
                <a16:creationId xmlns="" xmlns:a16="http://schemas.microsoft.com/office/drawing/2014/main" id="{6CFC46FD-C320-407F-A732-43A331EA2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50" y="336550"/>
            <a:ext cx="1333500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extLst>
              <a:ext uri="{FF2B5EF4-FFF2-40B4-BE49-F238E27FC236}">
                <a16:creationId xmlns="" xmlns:a16="http://schemas.microsoft.com/office/drawing/2014/main" id="{6D6FC5AC-49E7-4602-8C3D-096B0939DA64}"/>
              </a:ext>
            </a:extLst>
          </p:cNvPr>
          <p:cNvSpPr/>
          <p:nvPr/>
        </p:nvSpPr>
        <p:spPr>
          <a:xfrm>
            <a:off x="179388" y="151002"/>
            <a:ext cx="8721331" cy="189591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15000"/>
              </a:lnSpc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«В каждой семье – не менее одного ребенка с высшим образованием в </a:t>
            </a:r>
            <a:r>
              <a:rPr lang="ru-RU" alt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Чаа-Хольском</a:t>
            </a:r>
            <a:r>
              <a:rPr lang="ru-RU" alt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районе на 2020-2024 годы» -100,0 тыс. рублей</a:t>
            </a: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реализацию Губернаторского проекта на создание условий в Республике Тыва для получения высшего образования не менее чем одним ребенком в каждой семье, не имеющих лиц с высшим образованием в трех поколениях предусмотрено.</a:t>
            </a:r>
            <a:endParaRPr lang="ru-RU" altLang="ru-RU" sz="14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="" xmlns:a16="http://schemas.microsoft.com/office/drawing/2014/main" id="{3FDD0F16-08B6-4E60-BA75-D7E4A766100E}"/>
              </a:ext>
            </a:extLst>
          </p:cNvPr>
          <p:cNvSpPr/>
          <p:nvPr/>
        </p:nvSpPr>
        <p:spPr>
          <a:xfrm>
            <a:off x="352338" y="3429000"/>
            <a:ext cx="8674216" cy="296341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schemeClr val="tx1"/>
                </a:solidFill>
              </a:rPr>
              <a:t>Кроме того в не программной части на государственную поддержку в сфере образования предусмотрено </a:t>
            </a:r>
            <a:r>
              <a:rPr lang="ru-RU" sz="1400" b="1" dirty="0" smtClean="0">
                <a:solidFill>
                  <a:schemeClr val="tx1"/>
                </a:solidFill>
              </a:rPr>
              <a:t>12093,9 </a:t>
            </a:r>
            <a:r>
              <a:rPr lang="ru-RU" sz="1400" b="1" dirty="0">
                <a:solidFill>
                  <a:schemeClr val="tx1"/>
                </a:solidFill>
              </a:rPr>
              <a:t>тыс. рублей, из них:</a:t>
            </a:r>
          </a:p>
          <a:p>
            <a:pPr>
              <a:defRPr/>
            </a:pPr>
            <a:r>
              <a:rPr lang="ru-RU" sz="1400" b="1" dirty="0">
                <a:solidFill>
                  <a:schemeClr val="tx1"/>
                </a:solidFill>
              </a:rPr>
              <a:t>- содержание аппарата – </a:t>
            </a:r>
            <a:r>
              <a:rPr lang="ru-RU" sz="1400" b="1" dirty="0" smtClean="0">
                <a:solidFill>
                  <a:schemeClr val="tx1"/>
                </a:solidFill>
              </a:rPr>
              <a:t>691,8 тыс</a:t>
            </a:r>
            <a:r>
              <a:rPr lang="ru-RU" sz="1400" b="1" dirty="0">
                <a:solidFill>
                  <a:schemeClr val="tx1"/>
                </a:solidFill>
              </a:rPr>
              <a:t>. рублей;</a:t>
            </a:r>
          </a:p>
          <a:p>
            <a:pPr>
              <a:defRPr/>
            </a:pPr>
            <a:r>
              <a:rPr lang="ru-RU" sz="1400" b="1" dirty="0">
                <a:solidFill>
                  <a:schemeClr val="tx1"/>
                </a:solidFill>
              </a:rPr>
              <a:t>-содержание учебно-методического кабинета </a:t>
            </a:r>
            <a:r>
              <a:rPr lang="ru-RU" sz="1400" b="1" dirty="0" smtClean="0">
                <a:solidFill>
                  <a:schemeClr val="tx1"/>
                </a:solidFill>
              </a:rPr>
              <a:t>– 9507,1 </a:t>
            </a:r>
            <a:r>
              <a:rPr lang="ru-RU" sz="1400" b="1" dirty="0">
                <a:solidFill>
                  <a:schemeClr val="tx1"/>
                </a:solidFill>
              </a:rPr>
              <a:t>тыс. рублей</a:t>
            </a:r>
            <a:r>
              <a:rPr lang="ru-RU" sz="1400" b="1" dirty="0" smtClean="0">
                <a:solidFill>
                  <a:schemeClr val="tx1"/>
                </a:solidFill>
              </a:rPr>
              <a:t>;</a:t>
            </a:r>
          </a:p>
          <a:p>
            <a:pPr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- Содержание специалистов по опеке и попечительству – 1295,0 тыс. рублей;</a:t>
            </a:r>
            <a:endParaRPr lang="ru-RU" sz="14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- </a:t>
            </a:r>
            <a:r>
              <a:rPr lang="ru-RU" sz="1400" b="1" dirty="0">
                <a:solidFill>
                  <a:schemeClr val="tx1"/>
                </a:solidFill>
              </a:rPr>
              <a:t>содержание специалиста комиссии по делам несовершеннолетних – </a:t>
            </a:r>
            <a:r>
              <a:rPr lang="ru-RU" sz="1400" b="1" dirty="0" smtClean="0">
                <a:solidFill>
                  <a:schemeClr val="tx1"/>
                </a:solidFill>
              </a:rPr>
              <a:t>600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>
                <a:solidFill>
                  <a:schemeClr val="tx1"/>
                </a:solidFill>
              </a:rPr>
              <a:t>тыс. рублей.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="" xmlns:a16="http://schemas.microsoft.com/office/drawing/2014/main" id="{922DFD3D-BF66-4A8B-B420-374654DE8C3F}"/>
              </a:ext>
            </a:extLst>
          </p:cNvPr>
          <p:cNvSpPr/>
          <p:nvPr/>
        </p:nvSpPr>
        <p:spPr>
          <a:xfrm>
            <a:off x="179388" y="2214694"/>
            <a:ext cx="8780054" cy="84728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schemeClr val="tx1"/>
                </a:solidFill>
              </a:rPr>
              <a:t>8.«Организация питания детей в </a:t>
            </a:r>
            <a:r>
              <a:rPr lang="ru-RU" sz="1400" b="1" dirty="0" err="1">
                <a:solidFill>
                  <a:schemeClr val="tx1"/>
                </a:solidFill>
              </a:rPr>
              <a:t>обшеобразовательных</a:t>
            </a:r>
            <a:r>
              <a:rPr lang="ru-RU" sz="1400" b="1" dirty="0">
                <a:solidFill>
                  <a:schemeClr val="tx1"/>
                </a:solidFill>
              </a:rPr>
              <a:t> учреждениях </a:t>
            </a:r>
            <a:r>
              <a:rPr lang="ru-RU" sz="1400" b="1" dirty="0" smtClean="0">
                <a:solidFill>
                  <a:schemeClr val="tx1"/>
                </a:solidFill>
              </a:rPr>
              <a:t>Чаа-Хольского </a:t>
            </a:r>
            <a:r>
              <a:rPr lang="ru-RU" sz="1400" b="1" dirty="0">
                <a:solidFill>
                  <a:schemeClr val="tx1"/>
                </a:solidFill>
              </a:rPr>
              <a:t>района на 2020-2024 годы в </a:t>
            </a:r>
            <a:r>
              <a:rPr lang="ru-RU" sz="1400" b="1" dirty="0" smtClean="0">
                <a:solidFill>
                  <a:schemeClr val="tx1"/>
                </a:solidFill>
              </a:rPr>
              <a:t>сумме 9796,2 </a:t>
            </a:r>
            <a:r>
              <a:rPr lang="ru-RU" sz="1400" b="1" dirty="0">
                <a:solidFill>
                  <a:schemeClr val="tx1"/>
                </a:solidFill>
              </a:rPr>
              <a:t>тыс</a:t>
            </a:r>
            <a:r>
              <a:rPr lang="ru-RU" sz="1400" b="1" dirty="0" smtClean="0">
                <a:solidFill>
                  <a:schemeClr val="tx1"/>
                </a:solidFill>
              </a:rPr>
              <a:t>. руб</a:t>
            </a:r>
            <a:r>
              <a:rPr lang="ru-RU" sz="1400" b="1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Прямоугольник 1">
            <a:extLst>
              <a:ext uri="{FF2B5EF4-FFF2-40B4-BE49-F238E27FC236}">
                <a16:creationId xmlns="" xmlns:a16="http://schemas.microsoft.com/office/drawing/2014/main" id="{6E47A85E-902C-41CB-8A69-3DDE4ECB9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0"/>
            <a:ext cx="8316912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429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32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и кинематография-08 раздел</a:t>
            </a:r>
            <a:endParaRPr lang="ru-RU" altLang="ru-RU" sz="200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 sz="140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Овал 1">
            <a:extLst>
              <a:ext uri="{FF2B5EF4-FFF2-40B4-BE49-F238E27FC236}">
                <a16:creationId xmlns="" xmlns:a16="http://schemas.microsoft.com/office/drawing/2014/main" id="{4A5F41BE-F5DD-41AD-9F73-49F9FB2D16A1}"/>
              </a:ext>
            </a:extLst>
          </p:cNvPr>
          <p:cNvSpPr/>
          <p:nvPr/>
        </p:nvSpPr>
        <p:spPr>
          <a:xfrm>
            <a:off x="287338" y="404813"/>
            <a:ext cx="8748712" cy="11303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15000"/>
              </a:lnSpc>
              <a:defRPr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2023 год расходы в сфере культуры предусмотрены в объеме – 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63885,8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 </a:t>
            </a:r>
            <a:endParaRPr lang="ru-RU" altLang="ru-RU" sz="1400" b="1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="" xmlns:a16="http://schemas.microsoft.com/office/drawing/2014/main" id="{A8534145-157F-4623-BD3D-8649EA55FBC6}"/>
              </a:ext>
            </a:extLst>
          </p:cNvPr>
          <p:cNvSpPr/>
          <p:nvPr/>
        </p:nvSpPr>
        <p:spPr>
          <a:xfrm>
            <a:off x="287338" y="1535113"/>
            <a:ext cx="8748712" cy="153352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15000"/>
              </a:lnSpc>
              <a:defRPr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культуры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Чаа-Хольского </a:t>
            </a: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на 2020-2025 годы».  Общий объем программы составляет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49326,1 </a:t>
            </a: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 Программа реализуется за счет следующих подпрограмм:</a:t>
            </a:r>
            <a:endParaRPr lang="ru-RU" altLang="ru-RU" sz="1600" b="1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F872031-90D0-478A-A124-AA726DCC0628}"/>
              </a:ext>
            </a:extLst>
          </p:cNvPr>
          <p:cNvSpPr/>
          <p:nvPr/>
        </p:nvSpPr>
        <p:spPr>
          <a:xfrm>
            <a:off x="287338" y="3213100"/>
            <a:ext cx="3492500" cy="15113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15000"/>
              </a:lnSpc>
              <a:defRPr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1.«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общим объемом средств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28492,1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расходование средств, предусмотренных в рамках подпрограммы, осуществляется:</a:t>
            </a:r>
            <a:endParaRPr lang="ru-RU" altLang="ru-RU" sz="11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defRPr/>
            </a:pPr>
            <a:endParaRPr lang="ru-RU" altLang="ru-RU" sz="11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7CB7D3D9-2788-4B5D-B4C7-32932EC18551}"/>
              </a:ext>
            </a:extLst>
          </p:cNvPr>
          <p:cNvCxnSpPr/>
          <p:nvPr/>
        </p:nvCxnSpPr>
        <p:spPr>
          <a:xfrm flipV="1">
            <a:off x="3779838" y="3859213"/>
            <a:ext cx="6477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176F3E18-4C42-4ABB-A88B-201E8EF783BC}"/>
              </a:ext>
            </a:extLst>
          </p:cNvPr>
          <p:cNvSpPr/>
          <p:nvPr/>
        </p:nvSpPr>
        <p:spPr>
          <a:xfrm>
            <a:off x="4427538" y="3213100"/>
            <a:ext cx="3897312" cy="10795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15000"/>
              </a:lnSpc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обеспечение деятельности муниципальных учреждений культурно-досугового типа в сумме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16453,2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рублей;</a:t>
            </a:r>
            <a:endParaRPr lang="ru-RU" altLang="ru-RU" sz="14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="" xmlns:a16="http://schemas.microsoft.com/office/drawing/2014/main" id="{B7BC89DE-F3EE-41D4-AE57-22A26EA60275}"/>
              </a:ext>
            </a:extLst>
          </p:cNvPr>
          <p:cNvCxnSpPr/>
          <p:nvPr/>
        </p:nvCxnSpPr>
        <p:spPr>
          <a:xfrm flipH="1">
            <a:off x="1331913" y="2924175"/>
            <a:ext cx="792162" cy="288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AB7234E1-5332-4353-98FE-3D96CD04E851}"/>
              </a:ext>
            </a:extLst>
          </p:cNvPr>
          <p:cNvSpPr/>
          <p:nvPr/>
        </p:nvSpPr>
        <p:spPr>
          <a:xfrm>
            <a:off x="287338" y="4868863"/>
            <a:ext cx="3492500" cy="12747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15000"/>
              </a:lnSpc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развитие библиотечной системы в виде субсидий на выполнение муниципального задания библиотекам района в сумме </a:t>
            </a:r>
            <a:r>
              <a:rPr lang="ru-RU" altLang="ru-RU" sz="1400" dirty="0" smtClean="0">
                <a:solidFill>
                  <a:schemeClr val="tx1"/>
                </a:solidFill>
              </a:rPr>
              <a:t>11650,6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ты</a:t>
            </a: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рублей;</a:t>
            </a:r>
            <a:endParaRPr lang="ru-RU" altLang="ru-RU" sz="14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263714DF-F9FE-462D-9E0D-218122FD975E}"/>
              </a:ext>
            </a:extLst>
          </p:cNvPr>
          <p:cNvSpPr/>
          <p:nvPr/>
        </p:nvSpPr>
        <p:spPr>
          <a:xfrm>
            <a:off x="4572000" y="4610101"/>
            <a:ext cx="3313113" cy="8961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15000"/>
              </a:lnSpc>
              <a:defRPr/>
            </a:pPr>
            <a:r>
              <a:rPr lang="ru-RU" alt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первичных мер пожарной безопасности в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учреждениях культуры и искусства в </a:t>
            </a:r>
            <a:r>
              <a:rPr lang="ru-RU" alt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Чаа-Хольском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кожууне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300,0 </a:t>
            </a:r>
            <a:r>
              <a:rPr lang="ru-RU" alt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рублей;</a:t>
            </a:r>
            <a:endParaRPr lang="ru-RU" altLang="ru-RU" sz="12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="" xmlns:a16="http://schemas.microsoft.com/office/drawing/2014/main" id="{9948526D-F390-4C0C-8B93-775C0F6AD78D}"/>
              </a:ext>
            </a:extLst>
          </p:cNvPr>
          <p:cNvCxnSpPr>
            <a:stCxn id="6" idx="2"/>
            <a:endCxn id="18" idx="0"/>
          </p:cNvCxnSpPr>
          <p:nvPr/>
        </p:nvCxnSpPr>
        <p:spPr>
          <a:xfrm>
            <a:off x="2033588" y="4724400"/>
            <a:ext cx="0" cy="144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="" xmlns:a16="http://schemas.microsoft.com/office/drawing/2014/main" id="{00379361-CCBC-45C4-A6F5-464A3CE7E96E}"/>
              </a:ext>
            </a:extLst>
          </p:cNvPr>
          <p:cNvCxnSpPr/>
          <p:nvPr/>
        </p:nvCxnSpPr>
        <p:spPr>
          <a:xfrm>
            <a:off x="3779838" y="4508500"/>
            <a:ext cx="792162" cy="215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4572000" y="5647765"/>
            <a:ext cx="3672968" cy="937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На обеспечение доступа к сети «Интернет» социально значимых объектов, подключенных в рамках национальной программы «ЦИФРОВАЯ ЭКОНОМИКА Российской Федерации» в сумме 88,3 тыс. рублей</a:t>
            </a: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7" name="Прямая со стрелкой 6"/>
          <p:cNvCxnSpPr>
            <a:endCxn id="4" idx="1"/>
          </p:cNvCxnSpPr>
          <p:nvPr/>
        </p:nvCxnSpPr>
        <p:spPr>
          <a:xfrm>
            <a:off x="3779838" y="4616450"/>
            <a:ext cx="792162" cy="15000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Прямоугольник 1">
            <a:extLst>
              <a:ext uri="{FF2B5EF4-FFF2-40B4-BE49-F238E27FC236}">
                <a16:creationId xmlns="" xmlns:a16="http://schemas.microsoft.com/office/drawing/2014/main" id="{8123579B-708F-4277-86D6-5CFE9E484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399" y="1463675"/>
            <a:ext cx="7860484" cy="511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32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 sz="14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бюджете района на </a:t>
            </a:r>
            <a:r>
              <a:rPr lang="ru-RU" alt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по данному разделу предусмотрено </a:t>
            </a:r>
            <a:r>
              <a:rPr lang="ru-RU" alt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78463,3 </a:t>
            </a: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  <a:endParaRPr lang="ru-RU" altLang="ru-RU" sz="1400" b="1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Bef>
                <a:spcPct val="0"/>
              </a:spcBef>
              <a:buClrTx/>
              <a:buFontTx/>
              <a:buAutoNum type="arabicPeriod"/>
            </a:pP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социальные выплаты населению в сумме </a:t>
            </a:r>
            <a:r>
              <a:rPr lang="ru-RU" alt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11339,3 тыс</a:t>
            </a: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рублей, в том числе на компенсацию расходов на оплату жилых помещений, отопления и освещения педагогическим работникам, проживающим и работающим в сельской местности – </a:t>
            </a:r>
            <a:r>
              <a:rPr lang="ru-RU" alt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266,0 </a:t>
            </a:r>
            <a:r>
              <a:rPr lang="ru-RU" alt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 </a:t>
            </a:r>
          </a:p>
          <a:p>
            <a:pPr algn="just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Содержание аппарата управления в сумме </a:t>
            </a:r>
            <a:r>
              <a:rPr lang="ru-RU" alt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2621,1</a:t>
            </a:r>
            <a:r>
              <a:rPr lang="ru-RU" alt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</a:t>
            </a: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</a:t>
            </a:r>
          </a:p>
          <a:p>
            <a:pPr algn="just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Субвенции на обеспечение выполнения предаваемых полномочий в соответствии с действующим законодательством по расчету предоставления жилищных субсидий гражданам </a:t>
            </a:r>
            <a:r>
              <a:rPr lang="ru-RU" alt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alt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571,2</a:t>
            </a:r>
            <a:r>
              <a:rPr lang="ru-RU" alt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</a:p>
          <a:p>
            <a:pPr algn="just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Компенсация части родительской платы за содержание ребенка в муниципальных образовательных учреждениях, реализующих основную общеобразовательную программу дошкольного </a:t>
            </a:r>
            <a:r>
              <a:rPr lang="ru-RU" alt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образования–2042,0 </a:t>
            </a: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</a:p>
          <a:p>
            <a:pPr algn="just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Муниципальная программа «Реализация территориального общественного самоуправления на территории Чаа-Хольского кожууна Республики Тыва на 2021-2023 годы» – 60,0 тыс. рублей.</a:t>
            </a:r>
          </a:p>
          <a:p>
            <a:pPr algn="just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Муниципальная программа «Преодоление бедности» – 60,0 тыс. рублей.</a:t>
            </a:r>
          </a:p>
          <a:p>
            <a:pPr algn="just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Муниципальная программа «Обеспечение жильем молодых семей в </a:t>
            </a:r>
            <a:r>
              <a:rPr lang="ru-RU" alt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Чаа-Хольском</a:t>
            </a:r>
            <a:r>
              <a:rPr lang="ru-RU" alt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кожууне</a:t>
            </a:r>
            <a:r>
              <a:rPr lang="ru-RU" alt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Республике Тыва на 2020-2023г.» – 3099,8 </a:t>
            </a:r>
            <a:r>
              <a:rPr lang="ru-RU" alt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alt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altLang="ru-RU" sz="1400" b="1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CAFF3AD6-F969-44DF-855D-D973A0F22610}"/>
              </a:ext>
            </a:extLst>
          </p:cNvPr>
          <p:cNvSpPr/>
          <p:nvPr/>
        </p:nvSpPr>
        <p:spPr>
          <a:xfrm>
            <a:off x="2195513" y="188913"/>
            <a:ext cx="5905500" cy="93662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defRPr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политика-10 раздел предусмотрено </a:t>
            </a:r>
          </a:p>
          <a:p>
            <a:pPr algn="ctr">
              <a:lnSpc>
                <a:spcPct val="115000"/>
              </a:lnSpc>
              <a:defRPr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25255,6 </a:t>
            </a: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4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3298"/>
            <a:ext cx="9144000" cy="465827"/>
          </a:xfrm>
        </p:spPr>
        <p:txBody>
          <a:bodyPr>
            <a:normAutofit/>
          </a:bodyPr>
          <a:lstStyle/>
          <a:p>
            <a:r>
              <a:rPr lang="ru-RU" sz="14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Основные вопросы о бюджете</a:t>
            </a:r>
          </a:p>
        </p:txBody>
      </p:sp>
      <p:grpSp>
        <p:nvGrpSpPr>
          <p:cNvPr id="3" name="Группа 11"/>
          <p:cNvGrpSpPr/>
          <p:nvPr/>
        </p:nvGrpSpPr>
        <p:grpSpPr>
          <a:xfrm>
            <a:off x="0" y="6453336"/>
            <a:ext cx="9144000" cy="404664"/>
            <a:chOff x="0" y="6453336"/>
            <a:chExt cx="9144000" cy="404664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0" y="6453336"/>
              <a:ext cx="4787660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endParaRPr lang="ru-RU" sz="900" b="1" dirty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19050">
              <a:solidFill>
                <a:srgbClr val="383A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Прямоугольник 9"/>
            <p:cNvSpPr>
              <a:spLocks noChangeAspect="1"/>
            </p:cNvSpPr>
            <p:nvPr/>
          </p:nvSpPr>
          <p:spPr>
            <a:xfrm>
              <a:off x="8784000" y="6498000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rgbClr val="383A7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0" y="776378"/>
            <a:ext cx="4581525" cy="53497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Что такое бюджет?</a:t>
            </a:r>
          </a:p>
          <a:p>
            <a:pPr marL="0" indent="0" algn="just">
              <a:buNone/>
            </a:pPr>
            <a:r>
              <a:rPr lang="ru-RU" sz="11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это форма образования и расходования денежных средств, предназначенных для финансового обеспечения задач          и функций государства и местного самоуправления, или проще говоря – это план доходов и расходов на определенный период.</a:t>
            </a:r>
          </a:p>
          <a:p>
            <a:pPr>
              <a:buNone/>
            </a:pP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depositphotos_10666477-stock-photo-color-purse.jpg"/>
          <p:cNvPicPr>
            <a:picLocks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05366" y="2231064"/>
            <a:ext cx="1462001" cy="146304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571999" y="1027167"/>
            <a:ext cx="457200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36382">
              <a:defRPr/>
            </a:pPr>
            <a:r>
              <a:rPr lang="ru-RU" sz="11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– это </a:t>
            </a:r>
            <a:r>
              <a:rPr lang="ru-RU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средства. </a:t>
            </a:r>
          </a:p>
          <a:p>
            <a:pPr algn="just" defTabSz="936382">
              <a:defRPr/>
            </a:pP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  <a:p>
            <a:pPr algn="just" defTabSz="936382">
              <a:buFont typeface="Wingdings" pitchFamily="2" charset="2"/>
              <a:buChar char="ü"/>
              <a:defRPr/>
            </a:pP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 Расходная часть бюджета формируется исходя из принципа обеспечения всех социальных обязательств и поддержки муниципальных образований области.</a:t>
            </a:r>
          </a:p>
          <a:p>
            <a:pPr algn="just" defTabSz="936382">
              <a:buFont typeface="Wingdings" pitchFamily="2" charset="2"/>
              <a:buChar char="ü"/>
              <a:defRPr/>
            </a:pPr>
            <a:endParaRPr lang="ru-RU" sz="11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936382">
              <a:buFont typeface="Wingdings" pitchFamily="2" charset="2"/>
              <a:buChar char="ü"/>
              <a:defRPr/>
            </a:pP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 Расходы муниципального бюджета планируются по ведомственной структуре, т.е. по органам власти, а также в разрезе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программ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Чаа-Хольского района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874142" y="2834655"/>
            <a:ext cx="907157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4016128"/>
            <a:ext cx="4581525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Что такое «доходы» и «расходы»?</a:t>
            </a:r>
          </a:p>
          <a:p>
            <a:pPr algn="just"/>
            <a:r>
              <a:rPr lang="ru-RU" sz="11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– это поступающие в бюджет денежные средства.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 НАЛОГОВЫЕ ДОХОДЫ – поступления от уплаты налогов, предусмотренных Налоговым кодексом РФ (налоги на прибыль, налоги на имущество и др.).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 НЕНАЛОГОВЫЕ ДОХОДЫ – платежи в виде штрафов, санкций за нарушение законодательства, платежи за пользование имуществом государства, средства самообложения граждан.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 БЕЗВОЗМЕЗДНЫЕ ПОСТУПЛЕНИЯ – средства,  поступающие из других бюджетов бюджетной системы РФ, а также безвозмездные перечисления от физических и юридических лиц,                                от государственных организаций. </a:t>
            </a:r>
          </a:p>
        </p:txBody>
      </p:sp>
      <p:pic>
        <p:nvPicPr>
          <p:cNvPr id="26" name="Picture 4" descr="https://fs00.infourok.ru/images/doc/275/280405/640/img10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98668" y="4285884"/>
            <a:ext cx="2275840" cy="17068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0" y="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b="1" dirty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rPr>
              <a:t>Вводная часть</a:t>
            </a:r>
          </a:p>
        </p:txBody>
      </p:sp>
      <p:sp>
        <p:nvSpPr>
          <p:cNvPr id="27" name="AutoShape 10"/>
          <p:cNvSpPr>
            <a:spLocks noChangeAspect="1" noChangeArrowheads="1"/>
          </p:cNvSpPr>
          <p:nvPr/>
        </p:nvSpPr>
        <p:spPr bwMode="auto">
          <a:xfrm>
            <a:off x="771556" y="2677697"/>
            <a:ext cx="778292" cy="575952"/>
          </a:xfrm>
          <a:prstGeom prst="notchedRightArrow">
            <a:avLst>
              <a:gd name="adj1" fmla="val 50000"/>
              <a:gd name="adj2" fmla="val 40909"/>
            </a:avLst>
          </a:prstGeom>
          <a:solidFill>
            <a:srgbClr val="383A7C"/>
          </a:solidFill>
          <a:ln>
            <a:noFill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265" tIns="54132" rIns="108265" bIns="54132"/>
          <a:lstStyle/>
          <a:p>
            <a:pPr defTabSz="936382">
              <a:defRPr/>
            </a:pPr>
            <a:endParaRPr lang="ru-RU" sz="1500" i="1" dirty="0">
              <a:solidFill>
                <a:srgbClr val="000000"/>
              </a:solidFill>
            </a:endParaRPr>
          </a:p>
          <a:p>
            <a:pPr defTabSz="936382">
              <a:defRPr/>
            </a:pPr>
            <a:endParaRPr lang="ru-RU" sz="1500" dirty="0"/>
          </a:p>
        </p:txBody>
      </p:sp>
      <p:sp>
        <p:nvSpPr>
          <p:cNvPr id="28" name="AutoShape 10"/>
          <p:cNvSpPr>
            <a:spLocks noChangeAspect="1" noChangeArrowheads="1"/>
          </p:cNvSpPr>
          <p:nvPr/>
        </p:nvSpPr>
        <p:spPr bwMode="auto">
          <a:xfrm rot="20438152">
            <a:off x="2719048" y="2738834"/>
            <a:ext cx="778292" cy="575952"/>
          </a:xfrm>
          <a:prstGeom prst="notchedRightArrow">
            <a:avLst>
              <a:gd name="adj1" fmla="val 50000"/>
              <a:gd name="adj2" fmla="val 40909"/>
            </a:avLst>
          </a:prstGeom>
          <a:solidFill>
            <a:srgbClr val="383A7C"/>
          </a:solidFill>
          <a:ln>
            <a:noFill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265" tIns="54132" rIns="108265" bIns="54132"/>
          <a:lstStyle/>
          <a:p>
            <a:pPr defTabSz="936382">
              <a:defRPr/>
            </a:pPr>
            <a:endParaRPr lang="ru-RU" sz="1500" i="1" dirty="0">
              <a:solidFill>
                <a:srgbClr val="000000"/>
              </a:solidFill>
            </a:endParaRPr>
          </a:p>
          <a:p>
            <a:pPr defTabSz="936382">
              <a:defRPr/>
            </a:pPr>
            <a:endParaRPr lang="ru-RU" sz="1500" dirty="0"/>
          </a:p>
        </p:txBody>
      </p:sp>
      <p:sp>
        <p:nvSpPr>
          <p:cNvPr id="29" name="TextBox 28"/>
          <p:cNvSpPr txBox="1"/>
          <p:nvPr/>
        </p:nvSpPr>
        <p:spPr>
          <a:xfrm>
            <a:off x="0" y="2804803"/>
            <a:ext cx="923925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cap="all" dirty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472913" y="2781299"/>
            <a:ext cx="994311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cap="all" dirty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81524" y="2835028"/>
            <a:ext cx="4562476" cy="1069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Какой бывает бюджет?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rPr>
              <a:t>Дефицитный</a:t>
            </a:r>
            <a:r>
              <a:rPr lang="ru-RU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– расходы превышают доходы.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rPr>
              <a:t>Профицитный</a:t>
            </a:r>
            <a:r>
              <a:rPr lang="ru-RU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доходы превышают расходы.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rPr>
              <a:t>Сбалансированный</a:t>
            </a:r>
            <a:r>
              <a:rPr lang="ru-RU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– расходы равны доходам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0" y="281136"/>
            <a:ext cx="9144000" cy="0"/>
          </a:xfrm>
          <a:prstGeom prst="line">
            <a:avLst/>
          </a:prstGeom>
          <a:ln w="19050">
            <a:solidFill>
              <a:srgbClr val="383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Прямоугольник 1">
            <a:extLst>
              <a:ext uri="{FF2B5EF4-FFF2-40B4-BE49-F238E27FC236}">
                <a16:creationId xmlns="" xmlns:a16="http://schemas.microsoft.com/office/drawing/2014/main" id="{26AEE0AA-B39F-4E93-8ADE-77C9EFDB0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1341438"/>
            <a:ext cx="7509720" cy="168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9263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32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 sz="14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запланированы в сумме 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650 </a:t>
            </a: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 </a:t>
            </a: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реализацию муниципальной программы 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«Спорт – норма жизни в </a:t>
            </a:r>
            <a:r>
              <a:rPr lang="ru-RU" alt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alt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аа-Хольском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районе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- 600 тыс. рублей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 реализацию муниципальной программы «Государственная молодежная политика» – 50,0 тыс. рублей.</a:t>
            </a:r>
            <a:endParaRPr lang="ru-RU" altLang="ru-RU" sz="14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Овал 1">
            <a:extLst>
              <a:ext uri="{FF2B5EF4-FFF2-40B4-BE49-F238E27FC236}">
                <a16:creationId xmlns="" xmlns:a16="http://schemas.microsoft.com/office/drawing/2014/main" id="{CBB25DA1-E144-4B16-B494-73B6974BAFEC}"/>
              </a:ext>
            </a:extLst>
          </p:cNvPr>
          <p:cNvSpPr/>
          <p:nvPr/>
        </p:nvSpPr>
        <p:spPr>
          <a:xfrm>
            <a:off x="1258888" y="188913"/>
            <a:ext cx="6697662" cy="914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defRPr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 и спорт-11 раздел</a:t>
            </a:r>
            <a:endParaRPr lang="ru-RU" altLang="ru-RU" sz="14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8612" name="Picture 4" descr="Интерьер зала спорта — стоковое фото">
            <a:extLst>
              <a:ext uri="{FF2B5EF4-FFF2-40B4-BE49-F238E27FC236}">
                <a16:creationId xmlns="" xmlns:a16="http://schemas.microsoft.com/office/drawing/2014/main" id="{02AE8D50-B1AF-41B9-B4E7-DE66330B0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429000"/>
            <a:ext cx="4968875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2EA275EB-17CC-42D6-8D4F-09DB62FEA828}"/>
              </a:ext>
            </a:extLst>
          </p:cNvPr>
          <p:cNvSpPr/>
          <p:nvPr/>
        </p:nvSpPr>
        <p:spPr>
          <a:xfrm>
            <a:off x="539749" y="3313651"/>
            <a:ext cx="2924903" cy="1342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Проведение культурно-массовых и спортивных мероприятий </a:t>
            </a:r>
            <a:r>
              <a:rPr lang="ru-RU" dirty="0" smtClean="0">
                <a:solidFill>
                  <a:schemeClr val="tx1"/>
                </a:solidFill>
              </a:rPr>
              <a:t>-600,0 </a:t>
            </a:r>
            <a:r>
              <a:rPr lang="ru-RU" dirty="0">
                <a:solidFill>
                  <a:schemeClr val="tx1"/>
                </a:solidFill>
              </a:rPr>
              <a:t>тыс</a:t>
            </a:r>
            <a:r>
              <a:rPr lang="ru-RU" dirty="0" smtClean="0">
                <a:solidFill>
                  <a:schemeClr val="tx1"/>
                </a:solidFill>
              </a:rPr>
              <a:t>. руб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135A758-5A3A-43A2-8A73-43DD7DB432F0}"/>
              </a:ext>
            </a:extLst>
          </p:cNvPr>
          <p:cNvSpPr/>
          <p:nvPr/>
        </p:nvSpPr>
        <p:spPr>
          <a:xfrm>
            <a:off x="539749" y="5176007"/>
            <a:ext cx="2782291" cy="1342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Проведение </a:t>
            </a:r>
            <a:r>
              <a:rPr lang="ru-RU" sz="1400" dirty="0" smtClean="0">
                <a:solidFill>
                  <a:schemeClr val="tx1"/>
                </a:solidFill>
              </a:rPr>
              <a:t>культурно-массовых </a:t>
            </a:r>
            <a:r>
              <a:rPr lang="ru-RU" sz="1400" dirty="0" smtClean="0">
                <a:solidFill>
                  <a:schemeClr val="tx1"/>
                </a:solidFill>
              </a:rPr>
              <a:t>– 50,0 тыс. рублей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>
            <a:extLst>
              <a:ext uri="{FF2B5EF4-FFF2-40B4-BE49-F238E27FC236}">
                <a16:creationId xmlns="" xmlns:a16="http://schemas.microsoft.com/office/drawing/2014/main" id="{DC439197-24A9-4DA7-B949-7756AC164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688" y="75501"/>
            <a:ext cx="6589712" cy="1829499"/>
          </a:xfrm>
        </p:spPr>
        <p:txBody>
          <a:bodyPr/>
          <a:lstStyle/>
          <a:p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 в рамках муниципальных программ и непрограммные расходы на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1430050"/>
              </p:ext>
            </p:extLst>
          </p:nvPr>
        </p:nvGraphicFramePr>
        <p:xfrm>
          <a:off x="457200" y="1600200"/>
          <a:ext cx="8229600" cy="4539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4182691-AB0A-47DB-B1D4-1471124E4DF6}"/>
              </a:ext>
            </a:extLst>
          </p:cNvPr>
          <p:cNvSpPr/>
          <p:nvPr/>
        </p:nvSpPr>
        <p:spPr>
          <a:xfrm>
            <a:off x="323850" y="260350"/>
            <a:ext cx="87122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ea typeface="+mj-ea"/>
                <a:cs typeface="+mj-cs"/>
              </a:rPr>
              <a:t>Муниципальные программы</a:t>
            </a: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ru-RU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ea typeface="+mj-ea"/>
                <a:cs typeface="+mj-cs"/>
              </a:rPr>
              <a:t> на </a:t>
            </a:r>
            <a:r>
              <a:rPr lang="ru-RU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ea typeface="+mj-ea"/>
                <a:cs typeface="+mj-cs"/>
              </a:rPr>
              <a:t>2024 </a:t>
            </a:r>
            <a:r>
              <a:rPr lang="ru-RU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ea typeface="+mj-ea"/>
                <a:cs typeface="+mj-cs"/>
              </a:rPr>
              <a:t>- </a:t>
            </a:r>
            <a:r>
              <a:rPr lang="ru-RU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ea typeface="+mj-ea"/>
                <a:cs typeface="+mj-cs"/>
              </a:rPr>
              <a:t>2026 </a:t>
            </a:r>
            <a:r>
              <a:rPr lang="ru-RU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ea typeface="+mj-ea"/>
                <a:cs typeface="+mj-cs"/>
              </a:rPr>
              <a:t>годы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09FD86E7-FA39-48AB-86D5-F675FEB840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281939"/>
              </p:ext>
            </p:extLst>
          </p:nvPr>
        </p:nvGraphicFramePr>
        <p:xfrm>
          <a:off x="122944" y="875980"/>
          <a:ext cx="8913106" cy="5709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85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067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05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872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55445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Наименование муниципальной программы</a:t>
                      </a:r>
                    </a:p>
                  </a:txBody>
                  <a:tcPr marL="91446" marR="91446" marT="45725" marB="45725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2024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46" marR="91446" marT="45725" marB="45725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2025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46" marR="91446" marT="45725" marB="45725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2026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46" marR="91446" marT="45725" marB="45725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16528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Муниципальная программа "Развитие культуры </a:t>
                      </a:r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на </a:t>
                      </a:r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территории </a:t>
                      </a:r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Чаа-Хольского </a:t>
                      </a:r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района на </a:t>
                      </a:r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2024-2026 </a:t>
                      </a:r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годы "</a:t>
                      </a:r>
                    </a:p>
                  </a:txBody>
                  <a:tcPr marL="91446" marR="91446" marT="45725" marB="45725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65380,8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46" marR="91446" marT="45725" marB="45725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57747,9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46" marR="91446" marT="45725" marB="45725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53911,4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46" marR="91446" marT="45725" marB="45725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16528">
                <a:tc>
                  <a:txBody>
                    <a:bodyPr/>
                    <a:lstStyle/>
                    <a:p>
                      <a:r>
                        <a:rPr lang="ru-RU" sz="1400" b="1" dirty="0"/>
                        <a:t>Муниципальная программа </a:t>
                      </a:r>
                      <a:r>
                        <a:rPr lang="ru-RU" sz="1400" b="1" dirty="0" smtClean="0"/>
                        <a:t>«Осуществление</a:t>
                      </a:r>
                      <a:r>
                        <a:rPr lang="ru-RU" sz="1400" b="1" baseline="0" dirty="0" smtClean="0"/>
                        <a:t> деятельности органов местного самоуправления»</a:t>
                      </a:r>
                      <a:endParaRPr lang="ru-RU" sz="1400" b="1" dirty="0"/>
                    </a:p>
                    <a:p>
                      <a:r>
                        <a:rPr lang="ru-RU" sz="1400" b="1" dirty="0"/>
                        <a:t> </a:t>
                      </a:r>
                    </a:p>
                  </a:txBody>
                  <a:tcPr marL="91446" marR="91446" marT="45725" marB="45725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8952,1</a:t>
                      </a:r>
                      <a:endParaRPr lang="ru-RU" sz="1400" b="1" dirty="0"/>
                    </a:p>
                  </a:txBody>
                  <a:tcPr marL="91446" marR="91446" marT="45725" marB="45725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8732,4</a:t>
                      </a:r>
                      <a:endParaRPr lang="ru-RU" sz="1400" b="1" dirty="0"/>
                    </a:p>
                  </a:txBody>
                  <a:tcPr marL="91446" marR="91446" marT="45725" marB="45725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9494,4</a:t>
                      </a:r>
                      <a:endParaRPr lang="ru-RU" sz="1400" b="1" dirty="0"/>
                    </a:p>
                  </a:txBody>
                  <a:tcPr marL="91446" marR="91446" marT="45725" marB="45725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99850">
                <a:tc>
                  <a:txBody>
                    <a:bodyPr/>
                    <a:lstStyle/>
                    <a:p>
                      <a:r>
                        <a:rPr lang="ru-RU" sz="1400" b="1" dirty="0"/>
                        <a:t>Муниципальная программа «Развитие </a:t>
                      </a:r>
                      <a:r>
                        <a:rPr lang="ru-RU" sz="1400" b="1" dirty="0" smtClean="0"/>
                        <a:t>образования и науки Чаа-Хольского </a:t>
                      </a:r>
                      <a:r>
                        <a:rPr lang="ru-RU" sz="1400" b="1" dirty="0"/>
                        <a:t>района на </a:t>
                      </a:r>
                      <a:r>
                        <a:rPr lang="ru-RU" sz="1400" b="1" dirty="0" smtClean="0"/>
                        <a:t>2024-2026 </a:t>
                      </a:r>
                      <a:r>
                        <a:rPr lang="ru-RU" sz="1400" b="1" dirty="0"/>
                        <a:t>годы»</a:t>
                      </a:r>
                    </a:p>
                  </a:txBody>
                  <a:tcPr marL="91446" marR="91446" marT="45725" marB="45725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268280,3</a:t>
                      </a:r>
                      <a:endParaRPr lang="ru-RU" sz="1400" b="1" dirty="0"/>
                    </a:p>
                  </a:txBody>
                  <a:tcPr marL="91446" marR="91446" marT="45725" marB="45725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425728,4</a:t>
                      </a:r>
                      <a:endParaRPr lang="ru-RU" sz="1400" b="1" dirty="0"/>
                    </a:p>
                  </a:txBody>
                  <a:tcPr marL="91446" marR="91446" marT="45725" marB="45725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421024</a:t>
                      </a:r>
                      <a:endParaRPr lang="ru-RU" sz="1400" b="1" dirty="0"/>
                    </a:p>
                  </a:txBody>
                  <a:tcPr marL="91446" marR="91446" marT="45725" marB="45725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3478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Муниципальная</a:t>
                      </a:r>
                      <a:r>
                        <a:rPr lang="ru-RU" sz="1400" b="1" baseline="0" dirty="0" smtClean="0"/>
                        <a:t> программа «Развитие туризма в </a:t>
                      </a:r>
                      <a:r>
                        <a:rPr lang="ru-RU" sz="1400" b="1" baseline="0" dirty="0" err="1" smtClean="0"/>
                        <a:t>Чаа-Хольском</a:t>
                      </a:r>
                      <a:r>
                        <a:rPr lang="ru-RU" sz="1400" b="1" baseline="0" dirty="0" smtClean="0"/>
                        <a:t> </a:t>
                      </a:r>
                      <a:r>
                        <a:rPr lang="ru-RU" sz="1400" b="1" baseline="0" dirty="0" err="1" smtClean="0"/>
                        <a:t>кожууне</a:t>
                      </a:r>
                      <a:r>
                        <a:rPr lang="ru-RU" sz="1400" b="1" baseline="0" dirty="0" smtClean="0"/>
                        <a:t> на 2024 – 2026 гг.»</a:t>
                      </a:r>
                      <a:endParaRPr lang="ru-RU" sz="1400" b="1" dirty="0"/>
                    </a:p>
                  </a:txBody>
                  <a:tcPr marL="91446" marR="91446" marT="45725" marB="45725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150</a:t>
                      </a:r>
                      <a:endParaRPr lang="ru-RU" sz="1400" b="1" dirty="0"/>
                    </a:p>
                  </a:txBody>
                  <a:tcPr marL="91446" marR="91446" marT="45725" marB="45725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200</a:t>
                      </a:r>
                      <a:endParaRPr lang="ru-RU" sz="1400" b="1" dirty="0"/>
                    </a:p>
                  </a:txBody>
                  <a:tcPr marL="91446" marR="91446" marT="45725" marB="45725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300</a:t>
                      </a:r>
                      <a:endParaRPr lang="ru-RU" sz="1400" b="1" dirty="0"/>
                    </a:p>
                  </a:txBody>
                  <a:tcPr marL="91446" marR="91446" marT="45725" marB="45725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816528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Муниципальная программа «Содействие занятости населения муниципального района Чаа-Хольский кожуун Республики Тыва на 2024-2026 гг.»</a:t>
                      </a:r>
                      <a:endParaRPr lang="ru-RU" sz="1400" b="1" dirty="0"/>
                    </a:p>
                  </a:txBody>
                  <a:tcPr marL="91446" marR="91446" marT="45725" marB="45725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119,4</a:t>
                      </a:r>
                      <a:endParaRPr lang="ru-RU" sz="1400" b="1" dirty="0"/>
                    </a:p>
                  </a:txBody>
                  <a:tcPr marL="91446" marR="91446" marT="45725" marB="45725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119,4</a:t>
                      </a:r>
                      <a:endParaRPr lang="ru-RU" sz="1400" b="1" dirty="0"/>
                    </a:p>
                  </a:txBody>
                  <a:tcPr marL="91446" marR="91446" marT="45725" marB="45725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119,4</a:t>
                      </a:r>
                      <a:endParaRPr lang="ru-RU" sz="1400" b="1" dirty="0"/>
                    </a:p>
                  </a:txBody>
                  <a:tcPr marL="91446" marR="91446" marT="45725" marB="45725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3478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Муниципальная программа «Благоустройство </a:t>
                      </a:r>
                      <a:r>
                        <a:rPr lang="ru-RU" sz="1400" b="1" dirty="0" err="1" smtClean="0"/>
                        <a:t>с.Чаа</a:t>
                      </a:r>
                      <a:r>
                        <a:rPr lang="ru-RU" sz="1400" b="1" dirty="0" smtClean="0"/>
                        <a:t>-Холь»</a:t>
                      </a:r>
                      <a:endParaRPr lang="ru-RU" sz="1400" b="1" dirty="0"/>
                    </a:p>
                  </a:txBody>
                  <a:tcPr marL="91446" marR="91446" marT="45725" marB="45725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950</a:t>
                      </a:r>
                      <a:endParaRPr lang="ru-RU" sz="1400" b="1" dirty="0"/>
                    </a:p>
                  </a:txBody>
                  <a:tcPr marL="91446" marR="91446" marT="45725" marB="45725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592</a:t>
                      </a:r>
                      <a:endParaRPr lang="ru-RU" sz="1400" b="1" dirty="0"/>
                    </a:p>
                  </a:txBody>
                  <a:tcPr marL="91446" marR="91446" marT="45725" marB="45725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681,1</a:t>
                      </a:r>
                      <a:endParaRPr lang="ru-RU" sz="1400" b="1" dirty="0"/>
                    </a:p>
                  </a:txBody>
                  <a:tcPr marL="91446" marR="91446" marT="45725" marB="45725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3478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Муниципальная программа «Комплексное развитие сельских территорий»</a:t>
                      </a:r>
                      <a:endParaRPr lang="ru-RU" sz="1400" b="1" dirty="0"/>
                    </a:p>
                  </a:txBody>
                  <a:tcPr marL="91446" marR="91446" marT="45725" marB="45725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1902,6</a:t>
                      </a:r>
                      <a:endParaRPr lang="ru-RU" sz="1400" b="1" dirty="0"/>
                    </a:p>
                  </a:txBody>
                  <a:tcPr marL="91446" marR="91446" marT="45725" marB="45725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</a:t>
                      </a:r>
                      <a:endParaRPr lang="ru-RU" sz="1400" b="1" dirty="0"/>
                    </a:p>
                  </a:txBody>
                  <a:tcPr marL="91446" marR="91446" marT="45725" marB="45725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</a:t>
                      </a:r>
                      <a:endParaRPr lang="ru-RU" sz="1400" b="1" dirty="0"/>
                    </a:p>
                  </a:txBody>
                  <a:tcPr marL="91446" marR="91446" marT="45725" marB="45725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3D009661-6DFA-475E-B068-D3A4E01D87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782445"/>
              </p:ext>
            </p:extLst>
          </p:nvPr>
        </p:nvGraphicFramePr>
        <p:xfrm>
          <a:off x="179388" y="44450"/>
          <a:ext cx="8856662" cy="1655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6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567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293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298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65576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Муниципальная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Спорт – норма жизни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в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</a:rPr>
                        <a:t>Чаа-Хольском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районе "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17" marB="45717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600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31" marR="91431" marT="45732" marB="45732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600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31" marR="91431" marT="45732" marB="45732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600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31" marR="91431" marT="45732" marB="45732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F7DAB040-ACBE-4E71-AE34-5C5862E714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04407"/>
              </p:ext>
            </p:extLst>
          </p:nvPr>
        </p:nvGraphicFramePr>
        <p:xfrm>
          <a:off x="179388" y="1628775"/>
          <a:ext cx="8856662" cy="1512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6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567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2938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298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512888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Муниципальная программа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«Поддержка и развитие малого и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среднего предпринимательства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в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</a:rPr>
                        <a:t>Чаа-Хольском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 районе"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76" marB="45776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49" marB="45749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49" marB="45749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151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49" marB="45749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B3324AFF-DA39-4D33-91BC-5E099BB315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065491"/>
              </p:ext>
            </p:extLst>
          </p:nvPr>
        </p:nvGraphicFramePr>
        <p:xfrm>
          <a:off x="180016" y="3141663"/>
          <a:ext cx="8963984" cy="30954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00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53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96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1896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601119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Муниципальная программа "Формирование комфортной среды в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</a:rPr>
                        <a:t>Чаа-Хольском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районе на 2021-2025 годы"</a:t>
                      </a:r>
                    </a:p>
                  </a:txBody>
                  <a:tcPr marL="91444" marR="91444" marT="45718" marB="45718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2042,0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8" marB="45718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42,0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8" marB="45718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42,0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8" marB="45718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9430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Муниципальная программа </a:t>
                      </a:r>
                      <a:r>
                        <a:rPr lang="ru-RU" sz="1400" b="1" dirty="0" smtClean="0"/>
                        <a:t>«Развитие</a:t>
                      </a:r>
                      <a:r>
                        <a:rPr lang="ru-RU" sz="1400" b="1" baseline="0" dirty="0" smtClean="0"/>
                        <a:t> системы обращения с отходами производства и потребления в </a:t>
                      </a:r>
                      <a:r>
                        <a:rPr lang="ru-RU" sz="1400" b="1" baseline="0" dirty="0" err="1" smtClean="0"/>
                        <a:t>Чаа-Хольском</a:t>
                      </a:r>
                      <a:r>
                        <a:rPr lang="ru-RU" sz="1400" b="1" baseline="0" dirty="0" smtClean="0"/>
                        <a:t> </a:t>
                      </a:r>
                      <a:r>
                        <a:rPr lang="ru-RU" sz="1400" b="1" baseline="0" dirty="0" err="1" smtClean="0"/>
                        <a:t>кожууне</a:t>
                      </a:r>
                      <a:r>
                        <a:rPr lang="ru-RU" sz="1400" b="1" baseline="0" dirty="0" smtClean="0"/>
                        <a:t> на 2022-2024 годы»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8" marB="45718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520,0</a:t>
                      </a:r>
                      <a:endParaRPr lang="ru-RU" sz="1400" b="1" dirty="0"/>
                    </a:p>
                  </a:txBody>
                  <a:tcPr marL="91444" marR="91444" marT="45718" marB="45718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520,0</a:t>
                      </a:r>
                      <a:endParaRPr lang="ru-RU" sz="1400" b="1" dirty="0"/>
                    </a:p>
                  </a:txBody>
                  <a:tcPr marL="91444" marR="91444" marT="45718" marB="45718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520,0</a:t>
                      </a:r>
                      <a:endParaRPr lang="ru-RU" sz="1400" b="1" dirty="0"/>
                    </a:p>
                  </a:txBody>
                  <a:tcPr marL="91444" marR="91444" marT="45718" marB="45718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6855" name="Picture 42" descr="C:\Users\Специалист\Desktop\images (2).jpg">
            <a:extLst>
              <a:ext uri="{FF2B5EF4-FFF2-40B4-BE49-F238E27FC236}">
                <a16:creationId xmlns="" xmlns:a16="http://schemas.microsoft.com/office/drawing/2014/main" id="{C3131BD8-EED8-4B5B-9542-6EDB0ED61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646486"/>
            <a:ext cx="2303462" cy="934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kaa-hem.ru/upload/iblock/554/DSC05729.JPG">
            <a:extLst>
              <a:ext uri="{FF2B5EF4-FFF2-40B4-BE49-F238E27FC236}">
                <a16:creationId xmlns="" xmlns:a16="http://schemas.microsoft.com/office/drawing/2014/main" id="{709F8E07-DA28-41F7-AAD8-0551F79FB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331" y="427572"/>
            <a:ext cx="2339975" cy="1139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Прямоугольник 1">
            <a:extLst>
              <a:ext uri="{FF2B5EF4-FFF2-40B4-BE49-F238E27FC236}">
                <a16:creationId xmlns="" xmlns:a16="http://schemas.microsoft.com/office/drawing/2014/main" id="{37BE1E81-DDEE-4B25-9073-1260A8D10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60350"/>
            <a:ext cx="8712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32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604CACD8-D830-476E-9A77-049FFC0652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728838"/>
              </p:ext>
            </p:extLst>
          </p:nvPr>
        </p:nvGraphicFramePr>
        <p:xfrm>
          <a:off x="323850" y="115886"/>
          <a:ext cx="8496300" cy="6300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46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495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044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7766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90722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Муниципальная программа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«Противодействие коррупции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на территории 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Чаа-Хольского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района"</a:t>
                      </a:r>
                    </a:p>
                  </a:txBody>
                  <a:tcPr marL="91428" marR="91428" marT="45727" marB="45727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45727" marB="45727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45727" marB="45727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45727" marB="45727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11616">
                <a:tc>
                  <a:txBody>
                    <a:bodyPr/>
                    <a:lstStyle/>
                    <a:p>
                      <a:r>
                        <a:rPr lang="ru-RU" sz="1400" b="1" baseline="0" dirty="0"/>
                        <a:t>Муниципальная программа "Развитие </a:t>
                      </a:r>
                      <a:r>
                        <a:rPr lang="ru-RU" sz="1400" b="1" baseline="0" dirty="0" smtClean="0"/>
                        <a:t>земельно-имущественных отношений" </a:t>
                      </a:r>
                      <a:endParaRPr lang="ru-RU" sz="1400" b="1" dirty="0"/>
                    </a:p>
                  </a:txBody>
                  <a:tcPr marL="91428" marR="91428" marT="45727" marB="45727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1298,3</a:t>
                      </a:r>
                      <a:endParaRPr lang="ru-RU" sz="1400" b="1" dirty="0"/>
                    </a:p>
                  </a:txBody>
                  <a:tcPr marL="91428" marR="91428" marT="45727" marB="45727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1298,3</a:t>
                      </a:r>
                      <a:endParaRPr lang="ru-RU" sz="1400" b="1" dirty="0"/>
                    </a:p>
                  </a:txBody>
                  <a:tcPr marL="91428" marR="91428" marT="45727" marB="45727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1298,3</a:t>
                      </a:r>
                      <a:endParaRPr lang="ru-RU" sz="1400" b="1" dirty="0"/>
                    </a:p>
                  </a:txBody>
                  <a:tcPr marL="91428" marR="91428" marT="45727" marB="45727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25978">
                <a:tc>
                  <a:txBody>
                    <a:bodyPr/>
                    <a:lstStyle/>
                    <a:p>
                      <a:r>
                        <a:rPr lang="ru-RU" sz="1400" b="1" dirty="0"/>
                        <a:t>Муниципальная программа "Преодоление бедности в </a:t>
                      </a:r>
                      <a:r>
                        <a:rPr lang="ru-RU" sz="1400" b="1" dirty="0" err="1" smtClean="0"/>
                        <a:t>Чаа-Хольском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ru-RU" sz="1400" b="1" dirty="0"/>
                        <a:t>районе на 2020-2025 годы"</a:t>
                      </a:r>
                    </a:p>
                  </a:txBody>
                  <a:tcPr marL="91428" marR="91428" marT="45727" marB="45727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60,0</a:t>
                      </a:r>
                      <a:endParaRPr lang="ru-RU" sz="1400" b="1" dirty="0"/>
                    </a:p>
                  </a:txBody>
                  <a:tcPr marL="91428" marR="91428" marT="45727" marB="45727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60,0</a:t>
                      </a:r>
                      <a:endParaRPr lang="ru-RU" sz="1400" b="1" dirty="0"/>
                    </a:p>
                  </a:txBody>
                  <a:tcPr marL="91428" marR="91428" marT="45727" marB="45727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60,0</a:t>
                      </a:r>
                      <a:endParaRPr lang="ru-RU" sz="1400" b="1" dirty="0"/>
                    </a:p>
                  </a:txBody>
                  <a:tcPr marL="91428" marR="91428" marT="45727" marB="45727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43596">
                <a:tc>
                  <a:txBody>
                    <a:bodyPr/>
                    <a:lstStyle/>
                    <a:p>
                      <a:r>
                        <a:rPr lang="ru-RU" sz="1400" b="1" dirty="0"/>
                        <a:t>Муниципальная программа </a:t>
                      </a:r>
                      <a:r>
                        <a:rPr lang="ru-RU" sz="1400" b="1" dirty="0" smtClean="0"/>
                        <a:t>«Развитие территориального общественного самоуправления"</a:t>
                      </a:r>
                      <a:endParaRPr lang="ru-RU" sz="1400" b="1" dirty="0"/>
                    </a:p>
                  </a:txBody>
                  <a:tcPr marL="91428" marR="91428" marT="45727" marB="45727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/>
                        <a:t>60</a:t>
                      </a:r>
                    </a:p>
                  </a:txBody>
                  <a:tcPr marL="91428" marR="91428" marT="45727" marB="45727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/>
                        <a:t>60</a:t>
                      </a:r>
                    </a:p>
                  </a:txBody>
                  <a:tcPr marL="91428" marR="91428" marT="45727" marB="45727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/>
                        <a:t>60</a:t>
                      </a:r>
                    </a:p>
                  </a:txBody>
                  <a:tcPr marL="91428" marR="91428" marT="45727" marB="45727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14356">
                <a:tc>
                  <a:txBody>
                    <a:bodyPr/>
                    <a:lstStyle/>
                    <a:p>
                      <a:r>
                        <a:rPr lang="ru-RU" sz="1400" b="1" dirty="0"/>
                        <a:t>Муниципальная программа " </a:t>
                      </a:r>
                      <a:r>
                        <a:rPr lang="ru-RU" sz="1400" b="1" dirty="0" smtClean="0"/>
                        <a:t>Основные направления</a:t>
                      </a:r>
                      <a:r>
                        <a:rPr lang="ru-RU" sz="1400" b="1" baseline="0" dirty="0" smtClean="0"/>
                        <a:t> реализации государственной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ru-RU" sz="1400" b="1" dirty="0"/>
                        <a:t>молодежной политики </a:t>
                      </a:r>
                      <a:r>
                        <a:rPr lang="ru-RU" sz="1400" b="1" dirty="0" smtClean="0"/>
                        <a:t>Чаа-Хольского района" </a:t>
                      </a:r>
                      <a:endParaRPr lang="ru-RU" sz="1400" b="1" dirty="0"/>
                    </a:p>
                  </a:txBody>
                  <a:tcPr marL="91428" marR="91428" marT="45727" marB="45727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50</a:t>
                      </a:r>
                      <a:endParaRPr lang="ru-RU" sz="1400" b="1" dirty="0"/>
                    </a:p>
                  </a:txBody>
                  <a:tcPr marL="91428" marR="91428" marT="45727" marB="45727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50</a:t>
                      </a:r>
                      <a:endParaRPr lang="ru-RU" sz="1400" b="1" dirty="0"/>
                    </a:p>
                  </a:txBody>
                  <a:tcPr marL="91428" marR="91428" marT="45727" marB="45727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50</a:t>
                      </a:r>
                    </a:p>
                  </a:txBody>
                  <a:tcPr marL="91428" marR="91428" marT="45727" marB="45727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11435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Муниципальная программа «Повышение эффективности управления муниципальными финансами»</a:t>
                      </a:r>
                      <a:endParaRPr lang="ru-RU" sz="1400" b="1" dirty="0"/>
                    </a:p>
                  </a:txBody>
                  <a:tcPr marL="91428" marR="91428" marT="45727" marB="45727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15</a:t>
                      </a:r>
                      <a:endParaRPr lang="ru-RU" sz="1400" b="1" dirty="0"/>
                    </a:p>
                  </a:txBody>
                  <a:tcPr marL="91428" marR="91428" marT="45727" marB="45727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15</a:t>
                      </a:r>
                      <a:endParaRPr lang="ru-RU" sz="1400" b="1" dirty="0"/>
                    </a:p>
                  </a:txBody>
                  <a:tcPr marL="91428" marR="91428" marT="45727" marB="45727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15</a:t>
                      </a:r>
                    </a:p>
                  </a:txBody>
                  <a:tcPr marL="91428" marR="91428" marT="45727" marB="45727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8883" name="Picture 4" descr="Картинки по запросу строительство частных домов картинки">
            <a:extLst>
              <a:ext uri="{FF2B5EF4-FFF2-40B4-BE49-F238E27FC236}">
                <a16:creationId xmlns="" xmlns:a16="http://schemas.microsoft.com/office/drawing/2014/main" id="{4B7B90C5-86EB-4C5F-97AD-9C1DDD768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2197274"/>
            <a:ext cx="1944687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Users\Специалист\Desktop\images (7).jpg">
            <a:extLst>
              <a:ext uri="{FF2B5EF4-FFF2-40B4-BE49-F238E27FC236}">
                <a16:creationId xmlns="" xmlns:a16="http://schemas.microsoft.com/office/drawing/2014/main" id="{83C68F12-BE02-4453-B269-05FFEAF29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235" y="5570923"/>
            <a:ext cx="1845142" cy="753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Прямоугольник 1">
            <a:extLst>
              <a:ext uri="{FF2B5EF4-FFF2-40B4-BE49-F238E27FC236}">
                <a16:creationId xmlns="" xmlns:a16="http://schemas.microsoft.com/office/drawing/2014/main" id="{9789BC57-C15E-4F62-97FB-70D973FB6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60350"/>
            <a:ext cx="8712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32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8843F784-BEC3-47FA-86F5-276EF9C3A0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591"/>
              </p:ext>
            </p:extLst>
          </p:nvPr>
        </p:nvGraphicFramePr>
        <p:xfrm>
          <a:off x="71073" y="131256"/>
          <a:ext cx="8811670" cy="6538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92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574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948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4009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426485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Муниципальная программа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«Укрепление общественного здоровья муниципального района «Чаа-Хольский кожуун Республики Тыва на 2024-2026 годы»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45731" marB="45731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39,0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45731" marB="45731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39,0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45731" marB="45731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39,0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45731" marB="45731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58665">
                <a:tc>
                  <a:txBody>
                    <a:bodyPr/>
                    <a:lstStyle/>
                    <a:p>
                      <a:r>
                        <a:rPr lang="ru-RU" sz="1400" b="1" dirty="0"/>
                        <a:t>Муниципальная программа "Обеспечение жильем молодых семей в </a:t>
                      </a:r>
                      <a:r>
                        <a:rPr lang="ru-RU" sz="1400" b="1" dirty="0" err="1" smtClean="0"/>
                        <a:t>Чаа-Хольском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ru-RU" sz="1400" b="1" dirty="0"/>
                        <a:t>районе на 2021-2025 годы"</a:t>
                      </a:r>
                    </a:p>
                  </a:txBody>
                  <a:tcPr marL="91428" marR="91428" marT="45731" marB="45731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3099,8</a:t>
                      </a:r>
                      <a:endParaRPr lang="ru-RU" sz="1400" b="1" dirty="0"/>
                    </a:p>
                  </a:txBody>
                  <a:tcPr marL="91428" marR="91428" marT="45731" marB="45731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3099,8</a:t>
                      </a:r>
                      <a:endParaRPr lang="ru-RU" sz="1400" b="1" dirty="0"/>
                    </a:p>
                  </a:txBody>
                  <a:tcPr marL="91428" marR="91428" marT="45731" marB="45731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3099,8</a:t>
                      </a:r>
                      <a:endParaRPr lang="ru-RU" sz="1400" b="1" dirty="0"/>
                    </a:p>
                  </a:txBody>
                  <a:tcPr marL="91428" marR="91428" marT="45731" marB="45731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49590">
                <a:tc>
                  <a:txBody>
                    <a:bodyPr/>
                    <a:lstStyle/>
                    <a:p>
                      <a:r>
                        <a:rPr lang="ru-RU" sz="1400" b="1" dirty="0"/>
                        <a:t>Муниципальная </a:t>
                      </a:r>
                      <a:r>
                        <a:rPr lang="ru-RU" sz="1400" b="1" dirty="0" smtClean="0"/>
                        <a:t>программа</a:t>
                      </a:r>
                      <a:r>
                        <a:rPr lang="ru-RU" sz="1400" b="1" baseline="0" dirty="0" smtClean="0"/>
                        <a:t> «Разработка документации на гидротехнические сооружения, декларации безопасности гидротехнических сооружений на территории Чаа-Хольского кожууна, требуемых согласно законодательству о безопасности гидротехнических сооружений на 2024-2027 годы»</a:t>
                      </a:r>
                      <a:r>
                        <a:rPr lang="ru-RU" sz="1400" b="1" dirty="0" smtClean="0"/>
                        <a:t>»</a:t>
                      </a:r>
                      <a:endParaRPr lang="ru-RU" sz="1400" b="1" dirty="0"/>
                    </a:p>
                  </a:txBody>
                  <a:tcPr marL="91428" marR="91428" marT="45731" marB="45731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1000</a:t>
                      </a:r>
                      <a:endParaRPr lang="ru-RU" sz="1400" b="1" dirty="0"/>
                    </a:p>
                  </a:txBody>
                  <a:tcPr marL="91428" marR="91428" marT="45731" marB="45731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1000</a:t>
                      </a:r>
                      <a:endParaRPr lang="ru-RU" sz="1400" b="1" dirty="0"/>
                    </a:p>
                  </a:txBody>
                  <a:tcPr marL="91428" marR="91428" marT="45731" marB="45731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1000</a:t>
                      </a:r>
                      <a:endParaRPr lang="ru-RU" sz="1400" b="1" dirty="0"/>
                    </a:p>
                  </a:txBody>
                  <a:tcPr marL="91428" marR="91428" marT="45731" marB="45731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49878">
                <a:tc>
                  <a:txBody>
                    <a:bodyPr/>
                    <a:lstStyle/>
                    <a:p>
                      <a:r>
                        <a:rPr lang="ru-RU" sz="1400" b="1" dirty="0"/>
                        <a:t>Муниципальная программа </a:t>
                      </a:r>
                      <a:r>
                        <a:rPr lang="ru-RU" sz="1400" b="1" dirty="0" smtClean="0"/>
                        <a:t>Чаа-Хольского </a:t>
                      </a:r>
                      <a:r>
                        <a:rPr lang="ru-RU" sz="1400" b="1" dirty="0"/>
                        <a:t>района </a:t>
                      </a:r>
                      <a:r>
                        <a:rPr lang="ru-RU" sz="1400" b="1" dirty="0" smtClean="0"/>
                        <a:t>«Повышение безопасности дорожного движения"</a:t>
                      </a:r>
                      <a:endParaRPr lang="ru-RU" sz="1400" b="1" dirty="0"/>
                    </a:p>
                  </a:txBody>
                  <a:tcPr marL="91428" marR="91428" marT="45731" marB="45731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1609</a:t>
                      </a:r>
                      <a:endParaRPr lang="ru-RU" sz="1400" b="1" dirty="0"/>
                    </a:p>
                  </a:txBody>
                  <a:tcPr marL="91428" marR="91428" marT="45731" marB="45731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1625</a:t>
                      </a:r>
                      <a:endParaRPr lang="ru-RU" sz="1400" b="1" dirty="0"/>
                    </a:p>
                  </a:txBody>
                  <a:tcPr marL="91428" marR="91428" marT="45731" marB="45731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1637</a:t>
                      </a:r>
                      <a:endParaRPr lang="ru-RU" sz="1400" b="1" dirty="0"/>
                    </a:p>
                  </a:txBody>
                  <a:tcPr marL="91428" marR="91428" marT="45731" marB="45731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184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Муниципальная программа «О дополнительных мерах по борьбе с туберкулезом в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</a:rPr>
                        <a:t>Чаа-Хольском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районе</a:t>
                      </a:r>
                    </a:p>
                    <a:p>
                      <a:endParaRPr lang="ru-RU" sz="1400" b="1" dirty="0"/>
                    </a:p>
                  </a:txBody>
                  <a:tcPr marL="91428" marR="91428" marT="45731" marB="45731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487,5</a:t>
                      </a:r>
                      <a:endParaRPr lang="ru-RU" sz="1400" b="1" dirty="0"/>
                    </a:p>
                  </a:txBody>
                  <a:tcPr marL="91428" marR="91428" marT="45731" marB="45731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487,5</a:t>
                      </a:r>
                      <a:endParaRPr lang="ru-RU" sz="1400" b="1" dirty="0"/>
                    </a:p>
                  </a:txBody>
                  <a:tcPr marL="91428" marR="91428" marT="45731" marB="45731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487,5</a:t>
                      </a:r>
                      <a:endParaRPr lang="ru-RU" sz="1400" b="1" dirty="0"/>
                    </a:p>
                  </a:txBody>
                  <a:tcPr marL="91428" marR="91428" marT="45731" marB="45731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68655143"/>
                  </a:ext>
                </a:extLst>
              </a:tr>
            </a:tbl>
          </a:graphicData>
        </a:graphic>
      </p:graphicFrame>
      <p:pic>
        <p:nvPicPr>
          <p:cNvPr id="80938" name="Picture 4" descr="C:\Users\Специалист\Desktop\images (8).jpg">
            <a:extLst>
              <a:ext uri="{FF2B5EF4-FFF2-40B4-BE49-F238E27FC236}">
                <a16:creationId xmlns="" xmlns:a16="http://schemas.microsoft.com/office/drawing/2014/main" id="{E47FDD42-DF0F-4BF1-9F2B-9375F9226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4" y="1879987"/>
            <a:ext cx="13874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Прямоугольник 1">
            <a:extLst>
              <a:ext uri="{FF2B5EF4-FFF2-40B4-BE49-F238E27FC236}">
                <a16:creationId xmlns="" xmlns:a16="http://schemas.microsoft.com/office/drawing/2014/main" id="{613AB615-AF7D-46B0-8287-ECDBA2B2A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60350"/>
            <a:ext cx="8712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32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E7756D40-11EE-4049-89AB-DC91E3DD82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753357"/>
              </p:ext>
            </p:extLst>
          </p:nvPr>
        </p:nvGraphicFramePr>
        <p:xfrm>
          <a:off x="323850" y="115888"/>
          <a:ext cx="8496300" cy="6162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97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444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599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67991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Муниципальная программа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«Социальная поддержка граждан и семьям с детьми"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45738" marB="45738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14309,2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45738" marB="45738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11878,8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45738" marB="45738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11717,8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45738" marB="45738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3373">
                <a:tc>
                  <a:txBody>
                    <a:bodyPr/>
                    <a:lstStyle/>
                    <a:p>
                      <a:r>
                        <a:rPr lang="ru-RU" sz="1400" b="1" dirty="0"/>
                        <a:t>Муниципальная программа "Обеспечение </a:t>
                      </a:r>
                      <a:r>
                        <a:rPr lang="ru-RU" sz="1400" b="1" dirty="0" smtClean="0"/>
                        <a:t>пожарной безопасности и защиты населения, территорий муниципального района «Чаа-Хольский</a:t>
                      </a:r>
                      <a:r>
                        <a:rPr lang="ru-RU" sz="1400" b="1" baseline="0" dirty="0" smtClean="0"/>
                        <a:t> кожуун» от чрезвычайных ситуаций</a:t>
                      </a:r>
                      <a:r>
                        <a:rPr lang="ru-RU" sz="1400" b="1" dirty="0" smtClean="0"/>
                        <a:t>"</a:t>
                      </a:r>
                      <a:endParaRPr lang="ru-RU" sz="1400" b="1" dirty="0"/>
                    </a:p>
                  </a:txBody>
                  <a:tcPr marL="91428" marR="91428" marT="45738" marB="45738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430</a:t>
                      </a:r>
                      <a:endParaRPr lang="ru-RU" sz="1400" b="1" dirty="0"/>
                    </a:p>
                  </a:txBody>
                  <a:tcPr marL="91428" marR="91428" marT="45738" marB="45738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150</a:t>
                      </a:r>
                      <a:endParaRPr lang="ru-RU" sz="1400" b="1" dirty="0"/>
                    </a:p>
                  </a:txBody>
                  <a:tcPr marL="91428" marR="91428" marT="45738" marB="45738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430</a:t>
                      </a:r>
                      <a:endParaRPr lang="ru-RU" sz="1400" b="1" dirty="0"/>
                    </a:p>
                  </a:txBody>
                  <a:tcPr marL="91428" marR="91428" marT="45738" marB="45738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58290">
                <a:tc>
                  <a:txBody>
                    <a:bodyPr/>
                    <a:lstStyle/>
                    <a:p>
                      <a:r>
                        <a:rPr lang="ru-RU" sz="1400" b="1" dirty="0"/>
                        <a:t>Муниципальная программа "Развитие сельского хозяйства и регулирование рынков сельскохозяйственной продукции, сырья и продовольствия в </a:t>
                      </a:r>
                      <a:r>
                        <a:rPr lang="ru-RU" sz="1400" b="1" dirty="0" err="1" smtClean="0"/>
                        <a:t>Чаа-Хольском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ru-RU" sz="1400" b="1" dirty="0"/>
                        <a:t>районе на </a:t>
                      </a:r>
                      <a:r>
                        <a:rPr lang="ru-RU" sz="1400" b="1" dirty="0" smtClean="0"/>
                        <a:t>2024-2026 </a:t>
                      </a:r>
                      <a:r>
                        <a:rPr lang="ru-RU" sz="1400" b="1" dirty="0"/>
                        <a:t>годы</a:t>
                      </a:r>
                    </a:p>
                  </a:txBody>
                  <a:tcPr marL="91428" marR="91428" marT="45738" marB="45738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383</a:t>
                      </a:r>
                      <a:endParaRPr lang="ru-RU" sz="1400" b="1" dirty="0"/>
                    </a:p>
                  </a:txBody>
                  <a:tcPr marL="91428" marR="91428" marT="45738" marB="45738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341,6</a:t>
                      </a:r>
                      <a:endParaRPr lang="ru-RU" sz="1400" b="1" dirty="0"/>
                    </a:p>
                  </a:txBody>
                  <a:tcPr marL="91428" marR="91428" marT="45738" marB="45738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339,3</a:t>
                      </a:r>
                      <a:endParaRPr lang="ru-RU" sz="1400" b="1" dirty="0"/>
                    </a:p>
                  </a:txBody>
                  <a:tcPr marL="91428" marR="91428" marT="45738" marB="45738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32095">
                <a:tc>
                  <a:txBody>
                    <a:bodyPr/>
                    <a:lstStyle/>
                    <a:p>
                      <a:r>
                        <a:rPr lang="ru-RU" sz="1400" b="1" dirty="0"/>
                        <a:t>Муниципальная программа </a:t>
                      </a:r>
                      <a:r>
                        <a:rPr lang="ru-RU" sz="1400" b="1" dirty="0" smtClean="0"/>
                        <a:t>«Повышение эффективности и надежности функционирования жилищно-коммунального хозяйства"</a:t>
                      </a:r>
                      <a:endParaRPr lang="ru-RU" sz="1400" b="1" dirty="0"/>
                    </a:p>
                  </a:txBody>
                  <a:tcPr marL="91428" marR="91428" marT="45738" marB="45738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7938</a:t>
                      </a:r>
                      <a:endParaRPr lang="ru-RU" sz="1400" b="1" dirty="0"/>
                    </a:p>
                  </a:txBody>
                  <a:tcPr marL="91428" marR="91428" marT="45738" marB="45738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6032,5</a:t>
                      </a:r>
                      <a:endParaRPr lang="ru-RU" sz="1400" b="1" dirty="0"/>
                    </a:p>
                  </a:txBody>
                  <a:tcPr marL="91428" marR="91428" marT="45738" marB="45738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6380,2</a:t>
                      </a:r>
                      <a:endParaRPr lang="ru-RU" sz="1400" b="1" dirty="0"/>
                    </a:p>
                  </a:txBody>
                  <a:tcPr marL="91428" marR="91428" marT="45738" marB="45738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3986">
                <a:tc>
                  <a:txBody>
                    <a:bodyPr/>
                    <a:lstStyle/>
                    <a:p>
                      <a:r>
                        <a:rPr lang="ru-RU" sz="1400" b="1" dirty="0"/>
                        <a:t>Муниципальная программа </a:t>
                      </a:r>
                      <a:r>
                        <a:rPr lang="ru-RU" sz="1400" b="1" dirty="0" smtClean="0"/>
                        <a:t>«Предупреждение и борьба с социально-значимыми заболеваниями» </a:t>
                      </a:r>
                      <a:endParaRPr lang="ru-RU" sz="1400" b="1" dirty="0"/>
                    </a:p>
                  </a:txBody>
                  <a:tcPr marL="91428" marR="91428" marT="45738" marB="45738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500</a:t>
                      </a:r>
                      <a:endParaRPr lang="ru-RU" sz="1400" b="1" dirty="0"/>
                    </a:p>
                  </a:txBody>
                  <a:tcPr marL="91428" marR="91428" marT="45738" marB="45738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400</a:t>
                      </a:r>
                      <a:endParaRPr lang="ru-RU" sz="1400" b="1" dirty="0"/>
                    </a:p>
                  </a:txBody>
                  <a:tcPr marL="91428" marR="91428" marT="45738" marB="45738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400</a:t>
                      </a:r>
                      <a:endParaRPr lang="ru-RU" sz="1400" b="1" dirty="0"/>
                    </a:p>
                  </a:txBody>
                  <a:tcPr marL="91428" marR="91428" marT="45738" marB="45738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68619">
                <a:tc>
                  <a:txBody>
                    <a:bodyPr/>
                    <a:lstStyle/>
                    <a:p>
                      <a:r>
                        <a:rPr lang="ru-RU" sz="1400" b="1" dirty="0"/>
                        <a:t>Муниципальная программа </a:t>
                      </a:r>
                      <a:r>
                        <a:rPr lang="ru-RU" sz="1400" b="1" dirty="0" smtClean="0"/>
                        <a:t>«Профилактика преступлений и иных правонарушений»</a:t>
                      </a:r>
                      <a:endParaRPr lang="ru-RU" sz="1400" b="1" dirty="0"/>
                    </a:p>
                  </a:txBody>
                  <a:tcPr marL="91428" marR="91428" marT="45738" marB="45738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200</a:t>
                      </a:r>
                      <a:endParaRPr lang="ru-RU" sz="1400" b="1" dirty="0"/>
                    </a:p>
                  </a:txBody>
                  <a:tcPr marL="91428" marR="91428" marT="45738" marB="45738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200</a:t>
                      </a:r>
                      <a:endParaRPr lang="ru-RU" sz="1400" b="1" dirty="0"/>
                    </a:p>
                  </a:txBody>
                  <a:tcPr marL="91428" marR="91428" marT="45738" marB="45738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200</a:t>
                      </a:r>
                      <a:endParaRPr lang="ru-RU" sz="1400" b="1" dirty="0"/>
                    </a:p>
                  </a:txBody>
                  <a:tcPr marL="91428" marR="91428" marT="45738" marB="45738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53483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Муниципальная программа «Профилактика безнадзорности правонарушений несовершеннолетних в </a:t>
                      </a:r>
                      <a:r>
                        <a:rPr lang="ru-RU" sz="1400" b="1" dirty="0" err="1" smtClean="0"/>
                        <a:t>Чаа-Хольском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ru-RU" sz="1400" b="1" dirty="0" err="1" smtClean="0"/>
                        <a:t>кожууне</a:t>
                      </a:r>
                      <a:r>
                        <a:rPr lang="ru-RU" sz="1400" b="1" dirty="0" smtClean="0"/>
                        <a:t>»</a:t>
                      </a:r>
                      <a:endParaRPr lang="ru-RU" sz="1400" b="1" dirty="0"/>
                    </a:p>
                  </a:txBody>
                  <a:tcPr marL="91428" marR="91428" marT="45738" marB="45738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75</a:t>
                      </a:r>
                      <a:endParaRPr lang="ru-RU" sz="1400" b="1" dirty="0"/>
                    </a:p>
                  </a:txBody>
                  <a:tcPr marL="91428" marR="91428" marT="45738" marB="45738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75</a:t>
                      </a:r>
                      <a:endParaRPr lang="ru-RU" sz="1400" b="1" dirty="0"/>
                    </a:p>
                  </a:txBody>
                  <a:tcPr marL="91428" marR="91428" marT="45738" marB="45738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75</a:t>
                      </a:r>
                      <a:endParaRPr lang="ru-RU" sz="1400" b="1" dirty="0"/>
                    </a:p>
                  </a:txBody>
                  <a:tcPr marL="91428" marR="91428" marT="45738" marB="45738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753483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Всего-29 программ</a:t>
                      </a:r>
                      <a:endParaRPr lang="ru-RU" sz="1400" b="1" dirty="0"/>
                    </a:p>
                  </a:txBody>
                  <a:tcPr marL="91428" marR="91428" marT="45738" marB="45738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380</a:t>
                      </a:r>
                      <a:r>
                        <a:rPr lang="ru-RU" sz="1400" b="1" baseline="0" dirty="0" smtClean="0"/>
                        <a:t> 606,0</a:t>
                      </a:r>
                      <a:endParaRPr lang="ru-RU" sz="1400" b="1" dirty="0"/>
                    </a:p>
                  </a:txBody>
                  <a:tcPr marL="91428" marR="91428" marT="45738" marB="45738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519 951,3</a:t>
                      </a:r>
                      <a:endParaRPr lang="ru-RU" sz="1400" b="1" dirty="0"/>
                    </a:p>
                  </a:txBody>
                  <a:tcPr marL="91428" marR="91428" marT="45738" marB="45738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512 839,9</a:t>
                      </a:r>
                      <a:endParaRPr lang="ru-RU" sz="1400" b="1" dirty="0"/>
                    </a:p>
                  </a:txBody>
                  <a:tcPr marL="91428" marR="91428" marT="45738" marB="45738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4" descr="D:\Documents and Settings\Admin\Рабочий стол\Новая папка\1417381996-342297-8349.png.jpeg">
            <a:extLst>
              <a:ext uri="{FF2B5EF4-FFF2-40B4-BE49-F238E27FC236}">
                <a16:creationId xmlns="" xmlns:a16="http://schemas.microsoft.com/office/drawing/2014/main" id="{3B5CCF61-5B2C-4AC6-B109-6D24E086E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81075"/>
            <a:ext cx="7920037" cy="55911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</p:pic>
      <p:sp>
        <p:nvSpPr>
          <p:cNvPr id="3" name="Скругленный прямоугольник 2">
            <a:extLst>
              <a:ext uri="{FF2B5EF4-FFF2-40B4-BE49-F238E27FC236}">
                <a16:creationId xmlns="" xmlns:a16="http://schemas.microsoft.com/office/drawing/2014/main" id="{6A1534A4-0F1E-4CF5-AC69-947EE51F3856}"/>
              </a:ext>
            </a:extLst>
          </p:cNvPr>
          <p:cNvSpPr/>
          <p:nvPr/>
        </p:nvSpPr>
        <p:spPr>
          <a:xfrm>
            <a:off x="0" y="-11113"/>
            <a:ext cx="9144000" cy="98107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/>
                </a:solidFill>
              </a:rPr>
              <a:t>Основные характеристики районного бюджета на </a:t>
            </a:r>
            <a:r>
              <a:rPr lang="ru-RU" sz="2800" b="1" dirty="0" smtClean="0">
                <a:solidFill>
                  <a:schemeClr val="tx2"/>
                </a:solidFill>
              </a:rPr>
              <a:t>2024 </a:t>
            </a:r>
            <a:r>
              <a:rPr lang="ru-RU" sz="2800" b="1" dirty="0">
                <a:solidFill>
                  <a:schemeClr val="tx2"/>
                </a:solidFill>
              </a:rPr>
              <a:t>год и плановый период </a:t>
            </a:r>
            <a:r>
              <a:rPr lang="ru-RU" sz="2800" b="1" dirty="0" smtClean="0">
                <a:solidFill>
                  <a:schemeClr val="tx2"/>
                </a:solidFill>
              </a:rPr>
              <a:t>2025-2026годы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7647F77B-0C2B-40CA-92BC-B936E62F8E77}"/>
              </a:ext>
            </a:extLst>
          </p:cNvPr>
          <p:cNvSpPr/>
          <p:nvPr/>
        </p:nvSpPr>
        <p:spPr bwMode="auto">
          <a:xfrm>
            <a:off x="2124075" y="4365625"/>
            <a:ext cx="1692275" cy="2857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448 687,4</a:t>
            </a:r>
            <a:endParaRPr lang="ru-RU" b="1" dirty="0">
              <a:solidFill>
                <a:schemeClr val="accent4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0EC9D9EF-58A2-4259-BADB-C6A5E6C7C816}"/>
              </a:ext>
            </a:extLst>
          </p:cNvPr>
          <p:cNvSpPr/>
          <p:nvPr/>
        </p:nvSpPr>
        <p:spPr bwMode="auto">
          <a:xfrm>
            <a:off x="4356100" y="4365625"/>
            <a:ext cx="1071563" cy="28575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=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48B1393C-14DA-44B1-B1D7-9C771302CC59}"/>
              </a:ext>
            </a:extLst>
          </p:cNvPr>
          <p:cNvSpPr/>
          <p:nvPr/>
        </p:nvSpPr>
        <p:spPr bwMode="auto">
          <a:xfrm>
            <a:off x="5854700" y="4365625"/>
            <a:ext cx="1885950" cy="2857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448 687,4</a:t>
            </a:r>
            <a:endParaRPr lang="ru-RU" b="1" dirty="0">
              <a:solidFill>
                <a:schemeClr val="accent4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43B2F724-123F-4342-B1A0-5B6D79302CA0}"/>
              </a:ext>
            </a:extLst>
          </p:cNvPr>
          <p:cNvSpPr/>
          <p:nvPr/>
        </p:nvSpPr>
        <p:spPr>
          <a:xfrm>
            <a:off x="2124075" y="6021388"/>
            <a:ext cx="5256213" cy="5619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2"/>
                </a:solidFill>
              </a:rPr>
              <a:t>Бездефицитный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4CE8DA4-D071-4E13-9B44-780E1FF6B7AD}"/>
              </a:ext>
            </a:extLst>
          </p:cNvPr>
          <p:cNvSpPr/>
          <p:nvPr/>
        </p:nvSpPr>
        <p:spPr>
          <a:xfrm>
            <a:off x="3816350" y="2636838"/>
            <a:ext cx="1957388" cy="5048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2024 </a:t>
            </a:r>
            <a:r>
              <a:rPr lang="ru-RU" dirty="0">
                <a:solidFill>
                  <a:schemeClr val="tx1"/>
                </a:solidFill>
              </a:rPr>
              <a:t>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Прямоугольник 1">
            <a:extLst>
              <a:ext uri="{FF2B5EF4-FFF2-40B4-BE49-F238E27FC236}">
                <a16:creationId xmlns="" xmlns:a16="http://schemas.microsoft.com/office/drawing/2014/main" id="{42E68DE8-25E7-49F6-A54E-BD47331D2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269" y="1661939"/>
            <a:ext cx="76327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32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8000" b="1" dirty="0">
                <a:solidFill>
                  <a:srgbClr val="0070C0"/>
                </a:solidFill>
                <a:latin typeface="Arial Narrow" panose="020B0606020202030204" pitchFamily="34" charset="0"/>
              </a:rPr>
              <a:t>СПАСИБО ЗА ВНИМАНИЕ</a:t>
            </a:r>
            <a:endParaRPr lang="ru-RU" altLang="ru-RU" sz="8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49A071D6-0996-4865-ACD4-46C5CC867F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272107"/>
              </p:ext>
            </p:extLst>
          </p:nvPr>
        </p:nvGraphicFramePr>
        <p:xfrm>
          <a:off x="149591" y="1630751"/>
          <a:ext cx="8856095" cy="47047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02844">
                  <a:extLst>
                    <a:ext uri="{9D8B030D-6E8A-4147-A177-3AD203B41FA5}">
                      <a16:colId xmlns="" xmlns:a16="http://schemas.microsoft.com/office/drawing/2014/main" val="3842728634"/>
                    </a:ext>
                  </a:extLst>
                </a:gridCol>
                <a:gridCol w="1301881">
                  <a:extLst>
                    <a:ext uri="{9D8B030D-6E8A-4147-A177-3AD203B41FA5}">
                      <a16:colId xmlns="" xmlns:a16="http://schemas.microsoft.com/office/drawing/2014/main" val="1869348863"/>
                    </a:ext>
                  </a:extLst>
                </a:gridCol>
                <a:gridCol w="1301881">
                  <a:extLst>
                    <a:ext uri="{9D8B030D-6E8A-4147-A177-3AD203B41FA5}">
                      <a16:colId xmlns="" xmlns:a16="http://schemas.microsoft.com/office/drawing/2014/main" val="4266771229"/>
                    </a:ext>
                  </a:extLst>
                </a:gridCol>
                <a:gridCol w="1301881">
                  <a:extLst>
                    <a:ext uri="{9D8B030D-6E8A-4147-A177-3AD203B41FA5}">
                      <a16:colId xmlns="" xmlns:a16="http://schemas.microsoft.com/office/drawing/2014/main" val="3982441340"/>
                    </a:ext>
                  </a:extLst>
                </a:gridCol>
                <a:gridCol w="1300963">
                  <a:extLst>
                    <a:ext uri="{9D8B030D-6E8A-4147-A177-3AD203B41FA5}">
                      <a16:colId xmlns="" xmlns:a16="http://schemas.microsoft.com/office/drawing/2014/main" val="3153224761"/>
                    </a:ext>
                  </a:extLst>
                </a:gridCol>
                <a:gridCol w="1046645">
                  <a:extLst>
                    <a:ext uri="{9D8B030D-6E8A-4147-A177-3AD203B41FA5}">
                      <a16:colId xmlns="" xmlns:a16="http://schemas.microsoft.com/office/drawing/2014/main" val="3066086980"/>
                    </a:ext>
                  </a:extLst>
                </a:gridCol>
              </a:tblGrid>
              <a:tr h="394387">
                <a:tc rowSpan="2"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57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57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57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722613566"/>
                  </a:ext>
                </a:extLst>
              </a:tr>
              <a:tr h="7106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57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план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849909150"/>
                  </a:ext>
                </a:extLst>
              </a:tr>
              <a:tr h="710673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Консолидированный бюджет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536849,0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57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473886,4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463857,9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57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593016,6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57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591908,9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825819422"/>
                  </a:ext>
                </a:extLst>
              </a:tr>
              <a:tr h="1444501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муниципального района</a:t>
                      </a:r>
                    </a:p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536062,9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57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459546,1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448687,4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57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579788,4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57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578499,7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1672926"/>
                  </a:ext>
                </a:extLst>
              </a:tr>
              <a:tr h="1444501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Бюджеты поселений</a:t>
                      </a:r>
                    </a:p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14041,1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57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14340,3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15170,5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57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13228,2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57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13409,2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197120604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="" xmlns:a16="http://schemas.microsoft.com/office/drawing/2014/main" id="{CAF3BE8B-F98C-45C7-900C-71000B0CD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942" y="763545"/>
            <a:ext cx="821485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расходов консолидированного бюджета </a:t>
            </a:r>
            <a:r>
              <a:rPr lang="ru-RU" alt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Чаа-Хольского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района </a:t>
            </a:r>
            <a:endParaRPr kumimoji="0" lang="ru-RU" alt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16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>
            <a:extLst>
              <a:ext uri="{FF2B5EF4-FFF2-40B4-BE49-F238E27FC236}">
                <a16:creationId xmlns="" xmlns:a16="http://schemas.microsoft.com/office/drawing/2014/main" id="{F66D7A8B-D442-4D22-8E3A-079807581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0" y="1719263"/>
            <a:ext cx="1025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altLang="ru-RU" sz="1400" b="1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3075" name="Text Box 4">
            <a:extLst>
              <a:ext uri="{FF2B5EF4-FFF2-40B4-BE49-F238E27FC236}">
                <a16:creationId xmlns="" xmlns:a16="http://schemas.microsoft.com/office/drawing/2014/main" id="{7081AE29-49FF-4FEB-A610-BC465ABF7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5750"/>
            <a:ext cx="89646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поступление  налоговых и неналоговых доходов консолидированного бюджета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Чаа-Хольского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кожууна Республики Тыва за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2019-2023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гг. и план на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</p:txBody>
      </p:sp>
      <p:graphicFrame>
        <p:nvGraphicFramePr>
          <p:cNvPr id="2" name="Object 2">
            <a:extLst>
              <a:ext uri="{FF2B5EF4-FFF2-40B4-BE49-F238E27FC236}">
                <a16:creationId xmlns="" xmlns:a16="http://schemas.microsoft.com/office/drawing/2014/main" id="{DA6BB51D-7B60-4273-9170-C63DBAD35A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6205431"/>
              </p:ext>
            </p:extLst>
          </p:nvPr>
        </p:nvGraphicFramePr>
        <p:xfrm>
          <a:off x="550863" y="1622425"/>
          <a:ext cx="7577137" cy="494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7" name="TextBox 18">
            <a:extLst>
              <a:ext uri="{FF2B5EF4-FFF2-40B4-BE49-F238E27FC236}">
                <a16:creationId xmlns="" xmlns:a16="http://schemas.microsoft.com/office/drawing/2014/main" id="{82D49FB8-E2DD-43F7-956C-42F903666C0E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3100388" y="2278063"/>
            <a:ext cx="769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/>
              <a:t>Рост на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/>
              <a:t>59%</a:t>
            </a:r>
          </a:p>
        </p:txBody>
      </p:sp>
      <p:sp>
        <p:nvSpPr>
          <p:cNvPr id="3078" name="TextBox 19">
            <a:extLst>
              <a:ext uri="{FF2B5EF4-FFF2-40B4-BE49-F238E27FC236}">
                <a16:creationId xmlns="" xmlns:a16="http://schemas.microsoft.com/office/drawing/2014/main" id="{2E899435-F870-442C-84BE-19958F032F84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5327650" y="1925638"/>
            <a:ext cx="896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800"/>
              <a:t> </a:t>
            </a:r>
            <a:r>
              <a:rPr lang="ru-RU" altLang="ru-RU" sz="1000"/>
              <a:t>рост на 30%</a:t>
            </a:r>
          </a:p>
        </p:txBody>
      </p:sp>
      <p:sp>
        <p:nvSpPr>
          <p:cNvPr id="3079" name="TextBox 11">
            <a:extLst>
              <a:ext uri="{FF2B5EF4-FFF2-40B4-BE49-F238E27FC236}">
                <a16:creationId xmlns="" xmlns:a16="http://schemas.microsoft.com/office/drawing/2014/main" id="{E5BD8574-A8C6-4655-8B4F-A0AAFEA03428}"/>
              </a:ext>
            </a:extLst>
          </p:cNvPr>
          <p:cNvSpPr txBox="1">
            <a:spLocks noChangeArrowheads="1"/>
          </p:cNvSpPr>
          <p:nvPr/>
        </p:nvSpPr>
        <p:spPr bwMode="auto">
          <a:xfrm rot="-10609750" flipH="1" flipV="1">
            <a:off x="4378325" y="2108200"/>
            <a:ext cx="877888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/>
              <a:t>снижение на 18%</a:t>
            </a:r>
          </a:p>
        </p:txBody>
      </p:sp>
      <p:sp>
        <p:nvSpPr>
          <p:cNvPr id="3080" name="TextBox 11">
            <a:extLst>
              <a:ext uri="{FF2B5EF4-FFF2-40B4-BE49-F238E27FC236}">
                <a16:creationId xmlns="" xmlns:a16="http://schemas.microsoft.com/office/drawing/2014/main" id="{C6194741-E9CF-4EA0-8BFB-8D6F73D5A12B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519863" y="1622425"/>
            <a:ext cx="715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/>
              <a:t>Рост на 15%</a:t>
            </a:r>
          </a:p>
        </p:txBody>
      </p:sp>
      <p:sp>
        <p:nvSpPr>
          <p:cNvPr id="3081" name="Line 20">
            <a:extLst>
              <a:ext uri="{FF2B5EF4-FFF2-40B4-BE49-F238E27FC236}">
                <a16:creationId xmlns="" xmlns:a16="http://schemas.microsoft.com/office/drawing/2014/main" id="{BDCE1D63-B560-44DD-96B8-A582E167652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95513" y="3659188"/>
            <a:ext cx="592137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2" name="Line 25">
            <a:extLst>
              <a:ext uri="{FF2B5EF4-FFF2-40B4-BE49-F238E27FC236}">
                <a16:creationId xmlns="" xmlns:a16="http://schemas.microsoft.com/office/drawing/2014/main" id="{CF3C49EB-4185-446A-B6C0-F2DFCF7DD77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7688" y="3057525"/>
            <a:ext cx="428625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3" name="Line 27">
            <a:extLst>
              <a:ext uri="{FF2B5EF4-FFF2-40B4-BE49-F238E27FC236}">
                <a16:creationId xmlns="" xmlns:a16="http://schemas.microsoft.com/office/drawing/2014/main" id="{5D8F666A-D773-4202-B647-8100CF3866B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30838" y="2781300"/>
            <a:ext cx="4286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4" name="Line 29">
            <a:extLst>
              <a:ext uri="{FF2B5EF4-FFF2-40B4-BE49-F238E27FC236}">
                <a16:creationId xmlns="" xmlns:a16="http://schemas.microsoft.com/office/drawing/2014/main" id="{F0578628-9119-4C5B-8C37-3215E03261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48038" y="3327400"/>
            <a:ext cx="500062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5" name="TextBox 11">
            <a:extLst>
              <a:ext uri="{FF2B5EF4-FFF2-40B4-BE49-F238E27FC236}">
                <a16:creationId xmlns="" xmlns:a16="http://schemas.microsoft.com/office/drawing/2014/main" id="{3C10341C-4AA5-4ACA-8F37-A5C47495F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3938" y="2589213"/>
            <a:ext cx="622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/>
              <a:t>рост   на 11%</a:t>
            </a:r>
          </a:p>
        </p:txBody>
      </p:sp>
      <p:sp>
        <p:nvSpPr>
          <p:cNvPr id="3086" name="Line 27">
            <a:extLst>
              <a:ext uri="{FF2B5EF4-FFF2-40B4-BE49-F238E27FC236}">
                <a16:creationId xmlns="" xmlns:a16="http://schemas.microsoft.com/office/drawing/2014/main" id="{50B46E26-2A15-41A2-BFD4-E64E8A25C4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19863" y="2654300"/>
            <a:ext cx="452437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0">
            <a:extLst>
              <a:ext uri="{FF2B5EF4-FFF2-40B4-BE49-F238E27FC236}">
                <a16:creationId xmlns="" xmlns:a16="http://schemas.microsoft.com/office/drawing/2014/main" id="{45A3B158-FEF2-48C6-A8A7-D586E16DC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285750"/>
            <a:ext cx="87153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</a:t>
            </a:r>
            <a:r>
              <a:rPr lang="ru-RU" alt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налоговых и неналоговых доходов консолидированного бюджета </a:t>
            </a:r>
            <a:r>
              <a:rPr lang="ru-RU" alt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Чаа-Хольского </a:t>
            </a:r>
            <a:r>
              <a:rPr lang="ru-RU" alt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кожууна Республики Тыва на </a:t>
            </a:r>
            <a:r>
              <a:rPr lang="ru-RU" alt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alt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</p:txBody>
      </p:sp>
      <p:graphicFrame>
        <p:nvGraphicFramePr>
          <p:cNvPr id="2" name="Объект 2">
            <a:extLst>
              <a:ext uri="{FF2B5EF4-FFF2-40B4-BE49-F238E27FC236}">
                <a16:creationId xmlns="" xmlns:a16="http://schemas.microsoft.com/office/drawing/2014/main" id="{975DE09C-802B-492B-A576-38F5470425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867831"/>
              </p:ext>
            </p:extLst>
          </p:nvPr>
        </p:nvGraphicFramePr>
        <p:xfrm>
          <a:off x="479425" y="1836738"/>
          <a:ext cx="8113713" cy="4184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="" xmlns:a16="http://schemas.microsoft.com/office/drawing/2014/main" id="{FE5E1A01-EA66-4EF2-8DB3-552F2BF3D6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1131304"/>
              </p:ext>
            </p:extLst>
          </p:nvPr>
        </p:nvGraphicFramePr>
        <p:xfrm>
          <a:off x="323528" y="1780922"/>
          <a:ext cx="2140463" cy="3753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3B153A02-11AE-4681-99DB-0AC088BBDF31}"/>
              </a:ext>
            </a:extLst>
          </p:cNvPr>
          <p:cNvSpPr/>
          <p:nvPr/>
        </p:nvSpPr>
        <p:spPr>
          <a:xfrm>
            <a:off x="3911600" y="3095625"/>
            <a:ext cx="4103688" cy="9477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8232" tIns="44704" rIns="78232" bIns="44704" spcCol="127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Субвенции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–243897,4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70196717-C998-43A3-82B5-16D143E92552}"/>
              </a:ext>
            </a:extLst>
          </p:cNvPr>
          <p:cNvSpPr/>
          <p:nvPr/>
        </p:nvSpPr>
        <p:spPr>
          <a:xfrm>
            <a:off x="3917950" y="4352925"/>
            <a:ext cx="4122738" cy="863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8232" tIns="44704" rIns="78232" bIns="44704" spcCol="1270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Субсидии –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39024,8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pPr algn="ctr">
              <a:defRPr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4C23AE25-9C75-48B6-AF93-B1970DD116D3}"/>
              </a:ext>
            </a:extLst>
          </p:cNvPr>
          <p:cNvSpPr/>
          <p:nvPr/>
        </p:nvSpPr>
        <p:spPr>
          <a:xfrm>
            <a:off x="650875" y="458788"/>
            <a:ext cx="8096250" cy="1008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Финансовая помощь бюджету </a:t>
            </a:r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Чаа-Хольского района </a:t>
            </a:r>
            <a:endParaRPr lang="ru-RU" sz="2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республиканского бюджета на </a:t>
            </a:r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Всего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–413522,4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2000" b="1" dirty="0">
              <a:solidFill>
                <a:schemeClr val="tx1"/>
              </a:solidFill>
            </a:endParaRPr>
          </a:p>
        </p:txBody>
      </p:sp>
      <p:grpSp>
        <p:nvGrpSpPr>
          <p:cNvPr id="36870" name="Группа 27">
            <a:extLst>
              <a:ext uri="{FF2B5EF4-FFF2-40B4-BE49-F238E27FC236}">
                <a16:creationId xmlns="" xmlns:a16="http://schemas.microsoft.com/office/drawing/2014/main" id="{D4C3C3C4-9761-4FC9-BBAF-5A627EF5FA72}"/>
              </a:ext>
            </a:extLst>
          </p:cNvPr>
          <p:cNvGrpSpPr>
            <a:grpSpLocks/>
          </p:cNvGrpSpPr>
          <p:nvPr/>
        </p:nvGrpSpPr>
        <p:grpSpPr bwMode="auto">
          <a:xfrm>
            <a:off x="3937000" y="1773238"/>
            <a:ext cx="4103688" cy="1404937"/>
            <a:chOff x="43084" y="242294"/>
            <a:chExt cx="1798441" cy="1389072"/>
          </a:xfrm>
        </p:grpSpPr>
        <p:sp>
          <p:nvSpPr>
            <p:cNvPr id="29" name="Скругленный прямоугольник 28">
              <a:extLst>
                <a:ext uri="{FF2B5EF4-FFF2-40B4-BE49-F238E27FC236}">
                  <a16:creationId xmlns="" xmlns:a16="http://schemas.microsoft.com/office/drawing/2014/main" id="{37A931F6-679F-4A7D-89E9-DDAB46BCFEC1}"/>
                </a:ext>
              </a:extLst>
            </p:cNvPr>
            <p:cNvSpPr/>
            <p:nvPr/>
          </p:nvSpPr>
          <p:spPr>
            <a:xfrm>
              <a:off x="43084" y="242294"/>
              <a:ext cx="1798441" cy="113794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30" name="Скругленный прямоугольник 4">
              <a:extLst>
                <a:ext uri="{FF2B5EF4-FFF2-40B4-BE49-F238E27FC236}">
                  <a16:creationId xmlns="" xmlns:a16="http://schemas.microsoft.com/office/drawing/2014/main" id="{6A312AA8-56D1-46B7-9AD1-33ADCF0DBAE0}"/>
                </a:ext>
              </a:extLst>
            </p:cNvPr>
            <p:cNvSpPr/>
            <p:nvPr/>
          </p:nvSpPr>
          <p:spPr>
            <a:xfrm>
              <a:off x="86219" y="242294"/>
              <a:ext cx="1712172" cy="13890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26670" tIns="17780" rIns="26670" bIns="17780" spcCol="1270" anchor="ctr"/>
            <a:lstStyle/>
            <a:p>
              <a:pPr algn="ctr" defTabSz="622300">
                <a:defRPr/>
              </a:pPr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Иные межбюджетные трансферты 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  <a:p>
              <a:pPr algn="ctr" defTabSz="622300">
                <a:defRPr/>
              </a:pPr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11298,12 </a:t>
              </a: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тыс.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руб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04C26AF4-80C5-4664-BA84-B0C3901C314C}"/>
              </a:ext>
            </a:extLst>
          </p:cNvPr>
          <p:cNvCxnSpPr>
            <a:stCxn id="29" idx="1"/>
          </p:cNvCxnSpPr>
          <p:nvPr/>
        </p:nvCxnSpPr>
        <p:spPr>
          <a:xfrm flipH="1">
            <a:off x="3492500" y="2349500"/>
            <a:ext cx="444500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22B85DDA-5B7F-4252-A683-683C18E4D4B0}"/>
              </a:ext>
            </a:extLst>
          </p:cNvPr>
          <p:cNvCxnSpPr/>
          <p:nvPr/>
        </p:nvCxnSpPr>
        <p:spPr>
          <a:xfrm>
            <a:off x="3492500" y="3716338"/>
            <a:ext cx="444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C2844052-E873-4B66-B5BA-7C3CEEBEF9F8}"/>
              </a:ext>
            </a:extLst>
          </p:cNvPr>
          <p:cNvCxnSpPr/>
          <p:nvPr/>
        </p:nvCxnSpPr>
        <p:spPr>
          <a:xfrm>
            <a:off x="3492500" y="5049838"/>
            <a:ext cx="4254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A63EFCDE-B349-4333-BFD7-BF3664A5D159}"/>
              </a:ext>
            </a:extLst>
          </p:cNvPr>
          <p:cNvCxnSpPr/>
          <p:nvPr/>
        </p:nvCxnSpPr>
        <p:spPr>
          <a:xfrm>
            <a:off x="3492500" y="2519363"/>
            <a:ext cx="0" cy="2530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>
            <a:extLst>
              <a:ext uri="{FF2B5EF4-FFF2-40B4-BE49-F238E27FC236}">
                <a16:creationId xmlns="" xmlns:a16="http://schemas.microsoft.com/office/drawing/2014/main" id="{7412B1DD-6B61-4DDA-9A31-E3D185040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688" y="92075"/>
            <a:ext cx="6589712" cy="673100"/>
          </a:xfrm>
        </p:spPr>
        <p:txBody>
          <a:bodyPr/>
          <a:lstStyle/>
          <a:p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Фонд оплаты труда с начислениями, тыс.руб.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="" xmlns:a16="http://schemas.microsoft.com/office/drawing/2014/main" id="{549D385A-51CF-43A7-8833-AA6D086DDD22}"/>
              </a:ext>
            </a:extLst>
          </p:cNvPr>
          <p:cNvSpPr/>
          <p:nvPr/>
        </p:nvSpPr>
        <p:spPr>
          <a:xfrm>
            <a:off x="250825" y="1190625"/>
            <a:ext cx="2160588" cy="11572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323301,4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="" xmlns:a16="http://schemas.microsoft.com/office/drawing/2014/main" id="{D60D97C7-3F18-4435-91E7-81F2F086D130}"/>
              </a:ext>
            </a:extLst>
          </p:cNvPr>
          <p:cNvSpPr/>
          <p:nvPr/>
        </p:nvSpPr>
        <p:spPr>
          <a:xfrm>
            <a:off x="3536951" y="1289050"/>
            <a:ext cx="2206624" cy="11303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367307,9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="" xmlns:a16="http://schemas.microsoft.com/office/drawing/2014/main" id="{089BD54A-0345-488F-9AEA-1A7CCD704E00}"/>
              </a:ext>
            </a:extLst>
          </p:cNvPr>
          <p:cNvSpPr/>
          <p:nvPr/>
        </p:nvSpPr>
        <p:spPr>
          <a:xfrm>
            <a:off x="6732588" y="1255713"/>
            <a:ext cx="2016125" cy="1092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344520,2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7E76857-4DD8-4276-A5F9-08E800584493}"/>
              </a:ext>
            </a:extLst>
          </p:cNvPr>
          <p:cNvSpPr txBox="1"/>
          <p:nvPr/>
        </p:nvSpPr>
        <p:spPr>
          <a:xfrm>
            <a:off x="395288" y="765175"/>
            <a:ext cx="1800225" cy="3698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70AD53E-135F-4836-B86A-4FE9BCCDF32F}"/>
              </a:ext>
            </a:extLst>
          </p:cNvPr>
          <p:cNvSpPr txBox="1"/>
          <p:nvPr/>
        </p:nvSpPr>
        <p:spPr>
          <a:xfrm>
            <a:off x="3536950" y="549275"/>
            <a:ext cx="2152650" cy="6461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 (ожидаемое)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D2F197D-7C1C-468F-944A-E67955DBA45D}"/>
              </a:ext>
            </a:extLst>
          </p:cNvPr>
          <p:cNvSpPr txBox="1"/>
          <p:nvPr/>
        </p:nvSpPr>
        <p:spPr>
          <a:xfrm>
            <a:off x="6713538" y="549275"/>
            <a:ext cx="2035175" cy="3698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 (план)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59FCC2B5-D10F-430C-977E-294761C22DC1}"/>
              </a:ext>
            </a:extLst>
          </p:cNvPr>
          <p:cNvSpPr/>
          <p:nvPr/>
        </p:nvSpPr>
        <p:spPr>
          <a:xfrm>
            <a:off x="3052763" y="2640013"/>
            <a:ext cx="2814637" cy="193899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200" b="1" dirty="0">
                <a:latin typeface="+mj-lt"/>
                <a:cs typeface="Nirmala UI" panose="020B0502040204020203" pitchFamily="34" charset="0"/>
              </a:rPr>
              <a:t>В том числе за счет собственных доходов направленно- </a:t>
            </a:r>
            <a:r>
              <a:rPr lang="ru-RU" sz="1200" b="1" dirty="0" smtClean="0">
                <a:latin typeface="+mj-lt"/>
                <a:cs typeface="Nirmala UI" panose="020B0502040204020203" pitchFamily="34" charset="0"/>
              </a:rPr>
              <a:t>1266,3 </a:t>
            </a:r>
            <a:r>
              <a:rPr lang="ru-RU" sz="1200" b="1" dirty="0">
                <a:latin typeface="+mj-lt"/>
                <a:cs typeface="Nirmala UI" panose="020B0502040204020203" pitchFamily="34" charset="0"/>
              </a:rPr>
              <a:t>тыс</a:t>
            </a:r>
            <a:r>
              <a:rPr lang="ru-RU" sz="1200" b="1" dirty="0" smtClean="0">
                <a:latin typeface="+mj-lt"/>
                <a:cs typeface="Nirmala UI" panose="020B0502040204020203" pitchFamily="34" charset="0"/>
              </a:rPr>
              <a:t>. </a:t>
            </a:r>
            <a:r>
              <a:rPr lang="ru-RU" sz="1200" b="1" dirty="0" err="1" smtClean="0">
                <a:latin typeface="+mj-lt"/>
                <a:cs typeface="Nirmala UI" panose="020B0502040204020203" pitchFamily="34" charset="0"/>
              </a:rPr>
              <a:t>руб</a:t>
            </a:r>
            <a:r>
              <a:rPr lang="ru-RU" sz="1200" b="1" dirty="0">
                <a:latin typeface="+mj-lt"/>
                <a:cs typeface="Nirmala UI" panose="020B0502040204020203" pitchFamily="34" charset="0"/>
              </a:rPr>
              <a:t>;</a:t>
            </a:r>
          </a:p>
          <a:p>
            <a:pPr>
              <a:defRPr/>
            </a:pPr>
            <a:r>
              <a:rPr lang="ru-RU" sz="1200" b="1" dirty="0">
                <a:latin typeface="+mj-lt"/>
                <a:cs typeface="Nirmala UI" panose="020B0502040204020203" pitchFamily="34" charset="0"/>
              </a:rPr>
              <a:t>-за счет финансовой </a:t>
            </a:r>
            <a:r>
              <a:rPr lang="ru-RU" sz="1200" b="1" dirty="0" smtClean="0">
                <a:latin typeface="+mj-lt"/>
                <a:cs typeface="Nirmala UI" panose="020B0502040204020203" pitchFamily="34" charset="0"/>
              </a:rPr>
              <a:t>помощи-366041,6 </a:t>
            </a:r>
            <a:r>
              <a:rPr lang="ru-RU" sz="1200" b="1" dirty="0">
                <a:latin typeface="+mj-lt"/>
                <a:cs typeface="Nirmala UI" panose="020B0502040204020203" pitchFamily="34" charset="0"/>
              </a:rPr>
              <a:t>тыс</a:t>
            </a:r>
            <a:r>
              <a:rPr lang="ru-RU" sz="1200" b="1" dirty="0" smtClean="0">
                <a:latin typeface="+mj-lt"/>
                <a:cs typeface="Nirmala UI" panose="020B0502040204020203" pitchFamily="34" charset="0"/>
              </a:rPr>
              <a:t>. руб</a:t>
            </a:r>
            <a:r>
              <a:rPr lang="ru-RU" sz="1200" b="1" dirty="0">
                <a:latin typeface="+mj-lt"/>
                <a:cs typeface="Nirmala UI" panose="020B0502040204020203" pitchFamily="34" charset="0"/>
              </a:rPr>
              <a:t>.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sz="1200" b="1" dirty="0">
                <a:latin typeface="+mj-lt"/>
                <a:cs typeface="Nirmala UI" panose="020B0502040204020203" pitchFamily="34" charset="0"/>
              </a:rPr>
              <a:t>Произошло увеличение по заработной плате;- </a:t>
            </a:r>
            <a:r>
              <a:rPr lang="ru-RU" sz="1200" b="1" dirty="0"/>
              <a:t>повышение минимального размера оплаты рублей до </a:t>
            </a:r>
            <a:r>
              <a:rPr lang="ru-RU" sz="1200" b="1" dirty="0" smtClean="0"/>
              <a:t>29030 </a:t>
            </a:r>
            <a:r>
              <a:rPr lang="ru-RU" sz="1200" b="1" dirty="0"/>
              <a:t>рублей труда с 1 января </a:t>
            </a:r>
            <a:r>
              <a:rPr lang="ru-RU" sz="1200" b="1" dirty="0" smtClean="0"/>
              <a:t>2023 </a:t>
            </a:r>
            <a:r>
              <a:rPr lang="ru-RU" sz="1200" b="1" dirty="0"/>
              <a:t>года на 6,5 % с </a:t>
            </a:r>
            <a:r>
              <a:rPr lang="ru-RU" sz="1200" b="1" dirty="0" smtClean="0"/>
              <a:t>30859,8 рублей</a:t>
            </a:r>
            <a:endParaRPr lang="en-US" sz="1200" b="1" dirty="0">
              <a:latin typeface="+mj-lt"/>
              <a:cs typeface="Nirmala UI" panose="020B0502040204020203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AA371437-70BF-41A8-AEDA-2FF58890123C}"/>
              </a:ext>
            </a:extLst>
          </p:cNvPr>
          <p:cNvSpPr/>
          <p:nvPr/>
        </p:nvSpPr>
        <p:spPr>
          <a:xfrm>
            <a:off x="6024786" y="2790824"/>
            <a:ext cx="2868390" cy="40010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за счет собственных доходов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направленно-343249,2 тыс. руб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;</a:t>
            </a:r>
          </a:p>
          <a:p>
            <a:pPr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-за счет финансовой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помощи-1271,0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расчете учтены расходы на реализацию «майских» указов Президента РФ по повышению оплаты труда отдельным категориям работников бюджетной сферы, повышения минимального размера оплаты труда с 1 января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года, составит рост на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-18,5% или 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30859,8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на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36560 рублей. (Заработная плата предусмотрено на 10,5 месяцев)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="" xmlns:a16="http://schemas.microsoft.com/office/drawing/2014/main" id="{80AFD1B3-005C-48DD-99AB-268CA66EE9A9}"/>
              </a:ext>
            </a:extLst>
          </p:cNvPr>
          <p:cNvCxnSpPr/>
          <p:nvPr/>
        </p:nvCxnSpPr>
        <p:spPr>
          <a:xfrm flipV="1">
            <a:off x="2465388" y="1873250"/>
            <a:ext cx="1071562" cy="171450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948" name="TextBox 27">
            <a:extLst>
              <a:ext uri="{FF2B5EF4-FFF2-40B4-BE49-F238E27FC236}">
                <a16:creationId xmlns="" xmlns:a16="http://schemas.microsoft.com/office/drawing/2014/main" id="{C46E2868-BE73-4E45-A1FB-DB879C9BC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6163" y="1036638"/>
            <a:ext cx="9108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32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13,6%</a:t>
            </a:r>
            <a:endParaRPr lang="ru-RU" alt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Прямая со стрелкой 29">
            <a:extLst>
              <a:ext uri="{FF2B5EF4-FFF2-40B4-BE49-F238E27FC236}">
                <a16:creationId xmlns="" xmlns:a16="http://schemas.microsoft.com/office/drawing/2014/main" id="{7C2ABDFB-A5A9-4127-A5B5-FC8E744B88FB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5743575" y="1854200"/>
            <a:ext cx="989013" cy="76200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950" name="TextBox 31">
            <a:extLst>
              <a:ext uri="{FF2B5EF4-FFF2-40B4-BE49-F238E27FC236}">
                <a16:creationId xmlns="" xmlns:a16="http://schemas.microsoft.com/office/drawing/2014/main" id="{42942847-4439-4A2E-862A-7B9B327A2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3575" y="1036638"/>
            <a:ext cx="915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32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-6,2%</a:t>
            </a:r>
            <a:endParaRPr lang="ru-RU" alt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3178949C-6AED-4527-B5E9-4E79D9F47719}"/>
              </a:ext>
            </a:extLst>
          </p:cNvPr>
          <p:cNvSpPr/>
          <p:nvPr/>
        </p:nvSpPr>
        <p:spPr>
          <a:xfrm>
            <a:off x="250825" y="2689225"/>
            <a:ext cx="2790825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200" b="1" dirty="0">
                <a:latin typeface="+mj-lt"/>
                <a:cs typeface="Times New Roman" pitchFamily="18" charset="0"/>
              </a:rPr>
              <a:t>В том числе за счет собственных доходов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направленно-6396,4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руб.;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-за счет финансовой </a:t>
            </a:r>
            <a:r>
              <a:rPr lang="ru-RU" sz="1200" b="1" dirty="0" smtClean="0">
                <a:latin typeface="+mj-lt"/>
                <a:cs typeface="Times New Roman" pitchFamily="18" charset="0"/>
              </a:rPr>
              <a:t>помощи-316905 </a:t>
            </a:r>
            <a:r>
              <a:rPr lang="ru-RU" sz="1200" b="1" dirty="0">
                <a:latin typeface="+mj-lt"/>
                <a:cs typeface="Times New Roman" pitchFamily="18" charset="0"/>
              </a:rPr>
              <a:t>тыс</a:t>
            </a:r>
            <a:r>
              <a:rPr lang="ru-RU" sz="1200" b="1" dirty="0" smtClean="0">
                <a:latin typeface="+mj-lt"/>
                <a:cs typeface="Times New Roman" pitchFamily="18" charset="0"/>
              </a:rPr>
              <a:t>. руб</a:t>
            </a:r>
            <a:r>
              <a:rPr lang="ru-RU" sz="1200" b="1" dirty="0">
                <a:latin typeface="+mj-lt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ru-RU" sz="1200" b="1" dirty="0">
                <a:latin typeface="+mj-lt"/>
              </a:rPr>
              <a:t>В расчете учтены расходы на реализацию «майских» указов Президента РФ по повышению оплаты труда отдельным категориям работников бюджетной сферы, повышение минимального размера оплаты труда с 1 января </a:t>
            </a:r>
            <a:r>
              <a:rPr lang="ru-RU" sz="1200" b="1" dirty="0" smtClean="0">
                <a:latin typeface="+mj-lt"/>
              </a:rPr>
              <a:t>2022 </a:t>
            </a:r>
            <a:r>
              <a:rPr lang="ru-RU" sz="1200" b="1" dirty="0">
                <a:latin typeface="+mj-lt"/>
              </a:rPr>
              <a:t>года на </a:t>
            </a:r>
            <a:r>
              <a:rPr lang="ru-RU" sz="1200" b="1" dirty="0" smtClean="0">
                <a:latin typeface="+mj-lt"/>
              </a:rPr>
              <a:t>6,5 </a:t>
            </a:r>
            <a:r>
              <a:rPr lang="ru-RU" sz="1200" b="1" dirty="0">
                <a:latin typeface="+mj-lt"/>
              </a:rPr>
              <a:t>%.</a:t>
            </a:r>
            <a:endParaRPr lang="ru-RU" sz="1200" b="1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6BF6B3B7-E8DF-4B5D-B6D6-3D667BB9073B}"/>
              </a:ext>
            </a:extLst>
          </p:cNvPr>
          <p:cNvSpPr/>
          <p:nvPr/>
        </p:nvSpPr>
        <p:spPr>
          <a:xfrm>
            <a:off x="2555875" y="85726"/>
            <a:ext cx="5184775" cy="5349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32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b="1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Общегосударственные расходы-01 раздел</a:t>
            </a: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64FB4318-E3BE-43F5-AB77-DFB73895DB07}"/>
              </a:ext>
            </a:extLst>
          </p:cNvPr>
          <p:cNvSpPr/>
          <p:nvPr/>
        </p:nvSpPr>
        <p:spPr>
          <a:xfrm>
            <a:off x="2217738" y="658813"/>
            <a:ext cx="5832475" cy="57785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запланированы в объеме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41292,0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 К данному разделу относятся </a:t>
            </a: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следующие расходы: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10DCF78-95CD-4A44-8FB0-BB10BC318AEB}"/>
              </a:ext>
            </a:extLst>
          </p:cNvPr>
          <p:cNvSpPr/>
          <p:nvPr/>
        </p:nvSpPr>
        <p:spPr>
          <a:xfrm>
            <a:off x="250825" y="1398588"/>
            <a:ext cx="3241675" cy="6985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 на содержание органов законодательной власти </a:t>
            </a:r>
            <a:r>
              <a:rPr lang="ru-RU" alt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altLang="ru-RU" sz="1200" b="1" dirty="0" smtClean="0">
                <a:solidFill>
                  <a:schemeClr val="tx1"/>
                </a:solidFill>
              </a:rPr>
              <a:t>3997,0</a:t>
            </a:r>
            <a:r>
              <a:rPr lang="ru-RU" dirty="0" smtClean="0"/>
              <a:t> </a:t>
            </a:r>
            <a:r>
              <a:rPr lang="ru-RU" alt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тыс. рублей;</a:t>
            </a:r>
            <a:endParaRPr lang="ru-RU" sz="14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B9B060F1-42BC-4643-B2AF-15EF9C0645BB}"/>
              </a:ext>
            </a:extLst>
          </p:cNvPr>
          <p:cNvSpPr/>
          <p:nvPr/>
        </p:nvSpPr>
        <p:spPr>
          <a:xfrm>
            <a:off x="4284663" y="1398588"/>
            <a:ext cx="2232025" cy="11017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32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- исполнительных органов муниципальной власти </a:t>
            </a:r>
            <a:r>
              <a:rPr lang="ru-RU" alt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–17581,6 </a:t>
            </a:r>
            <a:r>
              <a:rPr lang="ru-RU" alt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тыс. рублей;</a:t>
            </a:r>
            <a:endParaRPr lang="ru-RU" altLang="ru-RU" sz="1200" dirty="0">
              <a:solidFill>
                <a:srgbClr val="FFFFFF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244DCAE-8FB2-4633-B8A4-3F121F10C764}"/>
              </a:ext>
            </a:extLst>
          </p:cNvPr>
          <p:cNvSpPr/>
          <p:nvPr/>
        </p:nvSpPr>
        <p:spPr>
          <a:xfrm>
            <a:off x="6948488" y="1323975"/>
            <a:ext cx="2160587" cy="9810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32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- контрольно-счетного органа и финансового управления – </a:t>
            </a:r>
            <a:r>
              <a:rPr lang="ru-RU" alt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6952,6 </a:t>
            </a:r>
            <a:r>
              <a:rPr lang="ru-RU" alt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тыс. рублей</a:t>
            </a:r>
            <a:endParaRPr lang="ru-RU" altLang="ru-RU" sz="1200" dirty="0">
              <a:solidFill>
                <a:srgbClr val="FFFFFF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19AB6548-1F9C-4D0D-A0AB-860DC0B77913}"/>
              </a:ext>
            </a:extLst>
          </p:cNvPr>
          <p:cNvSpPr/>
          <p:nvPr/>
        </p:nvSpPr>
        <p:spPr>
          <a:xfrm>
            <a:off x="250825" y="2195513"/>
            <a:ext cx="3168650" cy="739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32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- содержание административной комиссии в сумме </a:t>
            </a:r>
            <a:r>
              <a:rPr lang="ru-RU" alt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-600</a:t>
            </a:r>
            <a:r>
              <a:rPr lang="ru-RU" alt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тыс. рублей</a:t>
            </a:r>
            <a:endParaRPr lang="ru-RU" altLang="ru-RU" sz="1400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A96613C4-97B9-4EC2-A706-4BFA59E74424}"/>
              </a:ext>
            </a:extLst>
          </p:cNvPr>
          <p:cNvSpPr/>
          <p:nvPr/>
        </p:nvSpPr>
        <p:spPr>
          <a:xfrm>
            <a:off x="3635375" y="2638425"/>
            <a:ext cx="3421063" cy="10064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32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ru-RU" alt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установление запрета на розничную продажу алкогольной продукции в сумме - </a:t>
            </a:r>
            <a:r>
              <a:rPr lang="ru-RU" alt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4,0 </a:t>
            </a:r>
            <a:r>
              <a:rPr lang="ru-RU" alt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тыс. рублей; </a:t>
            </a:r>
            <a:endParaRPr lang="ru-RU" altLang="ru-RU" sz="1200" b="1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65C317E0-A673-487C-A83D-57DBC2BABC82}"/>
              </a:ext>
            </a:extLst>
          </p:cNvPr>
          <p:cNvSpPr/>
          <p:nvPr/>
        </p:nvSpPr>
        <p:spPr>
          <a:xfrm>
            <a:off x="7308850" y="2500313"/>
            <a:ext cx="1727200" cy="190390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32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«Повышение эффективности управления муниципальными финансами Чаа-Хольского кожууна»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15,0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6769EF28-5406-43B7-8430-E23F7ED31C8D}"/>
              </a:ext>
            </a:extLst>
          </p:cNvPr>
          <p:cNvSpPr/>
          <p:nvPr/>
        </p:nvSpPr>
        <p:spPr>
          <a:xfrm>
            <a:off x="250825" y="3032125"/>
            <a:ext cx="3168650" cy="8286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32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-АСМО– 100,0 тыс. руб.</a:t>
            </a:r>
            <a:endParaRPr lang="ru-RU" altLang="ru-RU" sz="1400" dirty="0">
              <a:solidFill>
                <a:srgbClr val="FFFFFF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8E5A6D35-72BC-497D-82A6-5DB984419859}"/>
              </a:ext>
            </a:extLst>
          </p:cNvPr>
          <p:cNvSpPr/>
          <p:nvPr/>
        </p:nvSpPr>
        <p:spPr>
          <a:xfrm>
            <a:off x="2808287" y="3881437"/>
            <a:ext cx="4427538" cy="8223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-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осуществления полномочий по составлению списков кандидатов в присяжные заседатели федеральных судов общей юрисдикции в Российской Федерации –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10,2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рублей;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212901E0-12BF-480C-BDD0-744A554715FA}"/>
              </a:ext>
            </a:extLst>
          </p:cNvPr>
          <p:cNvSpPr/>
          <p:nvPr/>
        </p:nvSpPr>
        <p:spPr>
          <a:xfrm>
            <a:off x="3419475" y="4868864"/>
            <a:ext cx="3779838" cy="147814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15000"/>
              </a:lnSpc>
              <a:defRPr/>
            </a:pPr>
            <a:r>
              <a:rPr lang="ru-RU" altLang="ru-RU" sz="1200" b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Межотраслевая централизованная бухгалтерия Чаа-Хольского кожууна Республики Тыва – 10166,6 тыс. руб.</a:t>
            </a:r>
            <a:endParaRPr lang="ru-RU" altLang="ru-RU" sz="1200" b="1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="" xmlns:a16="http://schemas.microsoft.com/office/drawing/2014/main" id="{4A121839-6A92-4DF2-AA90-A7EA63394E0E}"/>
              </a:ext>
            </a:extLst>
          </p:cNvPr>
          <p:cNvCxnSpPr/>
          <p:nvPr/>
        </p:nvCxnSpPr>
        <p:spPr>
          <a:xfrm flipH="1">
            <a:off x="1042988" y="188913"/>
            <a:ext cx="1512887" cy="11699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="" xmlns:a16="http://schemas.microsoft.com/office/drawing/2014/main" id="{D361A8E3-628E-4924-B78B-AD0C4A8EF3BB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7740650" y="353220"/>
            <a:ext cx="1008063" cy="948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="" xmlns:a16="http://schemas.microsoft.com/office/drawing/2014/main" id="{ED79B5C5-8E65-4E06-BDD9-B91E8586D23A}"/>
              </a:ext>
            </a:extLst>
          </p:cNvPr>
          <p:cNvCxnSpPr/>
          <p:nvPr/>
        </p:nvCxnSpPr>
        <p:spPr>
          <a:xfrm flipH="1">
            <a:off x="3494087" y="1302930"/>
            <a:ext cx="700088" cy="1595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="" xmlns:a16="http://schemas.microsoft.com/office/drawing/2014/main" id="{8AAB16DC-2A47-4442-82BF-CCA4FACC0CDC}"/>
              </a:ext>
            </a:extLst>
          </p:cNvPr>
          <p:cNvCxnSpPr/>
          <p:nvPr/>
        </p:nvCxnSpPr>
        <p:spPr>
          <a:xfrm flipH="1">
            <a:off x="3438525" y="1233488"/>
            <a:ext cx="576262" cy="1238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="" xmlns:a16="http://schemas.microsoft.com/office/drawing/2014/main" id="{D3A97E20-B1C4-483C-9EDA-B2BEA2B65DEF}"/>
              </a:ext>
            </a:extLst>
          </p:cNvPr>
          <p:cNvCxnSpPr>
            <a:endCxn id="5" idx="0"/>
          </p:cNvCxnSpPr>
          <p:nvPr/>
        </p:nvCxnSpPr>
        <p:spPr>
          <a:xfrm flipH="1">
            <a:off x="5400675" y="1260475"/>
            <a:ext cx="34925" cy="1381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="" xmlns:a16="http://schemas.microsoft.com/office/drawing/2014/main" id="{933ADADB-8F13-4467-85A0-888E88666E49}"/>
              </a:ext>
            </a:extLst>
          </p:cNvPr>
          <p:cNvCxnSpPr/>
          <p:nvPr/>
        </p:nvCxnSpPr>
        <p:spPr>
          <a:xfrm>
            <a:off x="6659563" y="1290638"/>
            <a:ext cx="576262" cy="1443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="" xmlns:a16="http://schemas.microsoft.com/office/drawing/2014/main" id="{4B0A3378-8CCE-4CB1-9032-F40BE8E672C7}"/>
              </a:ext>
            </a:extLst>
          </p:cNvPr>
          <p:cNvCxnSpPr>
            <a:cxnSpLocks/>
          </p:cNvCxnSpPr>
          <p:nvPr/>
        </p:nvCxnSpPr>
        <p:spPr>
          <a:xfrm>
            <a:off x="6680200" y="1257300"/>
            <a:ext cx="141287" cy="13160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="" xmlns:a16="http://schemas.microsoft.com/office/drawing/2014/main" id="{D98C7EBC-E17F-4487-BE2D-7B5EC0A48607}"/>
              </a:ext>
            </a:extLst>
          </p:cNvPr>
          <p:cNvCxnSpPr/>
          <p:nvPr/>
        </p:nvCxnSpPr>
        <p:spPr>
          <a:xfrm flipH="1">
            <a:off x="3562350" y="1333092"/>
            <a:ext cx="611188" cy="2511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="" xmlns:a16="http://schemas.microsoft.com/office/drawing/2014/main" id="{2F663418-07BD-4368-A51D-EEBC9E2200DE}"/>
              </a:ext>
            </a:extLst>
          </p:cNvPr>
          <p:cNvCxnSpPr/>
          <p:nvPr/>
        </p:nvCxnSpPr>
        <p:spPr>
          <a:xfrm>
            <a:off x="6480175" y="1236663"/>
            <a:ext cx="863600" cy="3305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150" name="Picture 23" descr="Повышения квалификации руководителей и специалистов субъектов малого и среднего предпринимательства">
            <a:extLst>
              <a:ext uri="{FF2B5EF4-FFF2-40B4-BE49-F238E27FC236}">
                <a16:creationId xmlns="" xmlns:a16="http://schemas.microsoft.com/office/drawing/2014/main" id="{4B9D2C49-D2D8-4278-A2D4-441FA91F8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5" y="4994200"/>
            <a:ext cx="2433637" cy="167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8409A4E-1F02-402A-A0C9-C16671D9886F}"/>
              </a:ext>
            </a:extLst>
          </p:cNvPr>
          <p:cNvSpPr/>
          <p:nvPr/>
        </p:nvSpPr>
        <p:spPr>
          <a:xfrm>
            <a:off x="7343775" y="4541838"/>
            <a:ext cx="1615667" cy="141434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выборов в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1215,0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14C8CBE8-13E9-4648-963F-AF9D86312672}"/>
              </a:ext>
            </a:extLst>
          </p:cNvPr>
          <p:cNvSpPr/>
          <p:nvPr/>
        </p:nvSpPr>
        <p:spPr>
          <a:xfrm>
            <a:off x="320569" y="3902683"/>
            <a:ext cx="2379767" cy="82232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 </a:t>
            </a:r>
            <a:r>
              <a:rPr lang="ru-RU" sz="1200" dirty="0">
                <a:solidFill>
                  <a:schemeClr val="tx1"/>
                </a:solidFill>
              </a:rPr>
              <a:t>-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Резервный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фонд-650,0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Прямоугольник 1">
            <a:extLst>
              <a:ext uri="{FF2B5EF4-FFF2-40B4-BE49-F238E27FC236}">
                <a16:creationId xmlns="" xmlns:a16="http://schemas.microsoft.com/office/drawing/2014/main" id="{984F7E38-7110-4F76-9BBE-17723CB51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513" y="1403350"/>
            <a:ext cx="8316912" cy="207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429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32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 sz="14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Расходные обязательства района в сфере национальная оборона 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 не предусмотрено в </a:t>
            </a: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 субвенции на осуществление первичного воинского учета на территориях, где отсутствуют военные комиссариаты.</a:t>
            </a:r>
            <a:endParaRPr lang="ru-RU" alt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03" name="Picture 4" descr="Картинки по запросу день военкомата картинки">
            <a:extLst>
              <a:ext uri="{FF2B5EF4-FFF2-40B4-BE49-F238E27FC236}">
                <a16:creationId xmlns="" xmlns:a16="http://schemas.microsoft.com/office/drawing/2014/main" id="{1591A59C-EC2E-44F2-BE58-2DE552A23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644900"/>
            <a:ext cx="33829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3FB30C8A-BE7C-47DA-A991-582BEFCB5F7B}"/>
              </a:ext>
            </a:extLst>
          </p:cNvPr>
          <p:cNvSpPr/>
          <p:nvPr/>
        </p:nvSpPr>
        <p:spPr>
          <a:xfrm>
            <a:off x="1403350" y="260350"/>
            <a:ext cx="7056438" cy="11525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defRPr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оборона-02 раздел</a:t>
            </a:r>
            <a:endParaRPr lang="ru-RU" altLang="ru-RU" sz="14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26878</TotalTime>
  <Words>2333</Words>
  <Application>Microsoft Office PowerPoint</Application>
  <PresentationFormat>Экран (4:3)</PresentationFormat>
  <Paragraphs>359</Paragraphs>
  <Slides>28</Slides>
  <Notes>12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Тема Office</vt:lpstr>
      <vt:lpstr>Chart</vt:lpstr>
      <vt:lpstr>Презентация PowerPoint</vt:lpstr>
      <vt:lpstr>Основные вопросы о бюджете</vt:lpstr>
      <vt:lpstr>Презентация PowerPoint</vt:lpstr>
      <vt:lpstr>Презентация PowerPoint</vt:lpstr>
      <vt:lpstr>Презентация PowerPoint</vt:lpstr>
      <vt:lpstr>Презентация PowerPoint</vt:lpstr>
      <vt:lpstr>Фонд оплаты труда с начислениями, тыс.руб.</vt:lpstr>
      <vt:lpstr>Презентация PowerPoint</vt:lpstr>
      <vt:lpstr>Презентация PowerPoint</vt:lpstr>
      <vt:lpstr>Презентация PowerPoint</vt:lpstr>
      <vt:lpstr>Презентация PowerPoint</vt:lpstr>
      <vt:lpstr>Объем бюджетных ассигнований на обеспечение дорожной деятельности в Чаа-Хольском кожууне за 2024-2026 годы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 в рамках муниципальных программ и непрограммные расходы на 2024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Анна И. Митрохина</dc:creator>
  <cp:lastModifiedBy>User</cp:lastModifiedBy>
  <cp:revision>3308</cp:revision>
  <dcterms:created xsi:type="dcterms:W3CDTF">2019-08-13T14:01:01Z</dcterms:created>
  <dcterms:modified xsi:type="dcterms:W3CDTF">2023-12-08T06:47:41Z</dcterms:modified>
</cp:coreProperties>
</file>